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4" r:id="rId1"/>
  </p:sldMasterIdLst>
  <p:notesMasterIdLst>
    <p:notesMasterId r:id="rId186"/>
  </p:notesMasterIdLst>
  <p:handoutMasterIdLst>
    <p:handoutMasterId r:id="rId187"/>
  </p:handoutMasterIdLst>
  <p:sldIdLst>
    <p:sldId id="757" r:id="rId2"/>
    <p:sldId id="1523" r:id="rId3"/>
    <p:sldId id="1512" r:id="rId4"/>
    <p:sldId id="1513" r:id="rId5"/>
    <p:sldId id="1381" r:id="rId6"/>
    <p:sldId id="1407" r:id="rId7"/>
    <p:sldId id="1494" r:id="rId8"/>
    <p:sldId id="1527" r:id="rId9"/>
    <p:sldId id="1526" r:id="rId10"/>
    <p:sldId id="1533" r:id="rId11"/>
    <p:sldId id="1531" r:id="rId12"/>
    <p:sldId id="1483" r:id="rId13"/>
    <p:sldId id="1532" r:id="rId14"/>
    <p:sldId id="1525" r:id="rId15"/>
    <p:sldId id="1530" r:id="rId16"/>
    <p:sldId id="1528" r:id="rId17"/>
    <p:sldId id="1524" r:id="rId18"/>
    <p:sldId id="1487" r:id="rId19"/>
    <p:sldId id="1489" r:id="rId20"/>
    <p:sldId id="1488" r:id="rId21"/>
    <p:sldId id="1490" r:id="rId22"/>
    <p:sldId id="1529" r:id="rId23"/>
    <p:sldId id="1480" r:id="rId24"/>
    <p:sldId id="1479" r:id="rId25"/>
    <p:sldId id="1491" r:id="rId26"/>
    <p:sldId id="1492" r:id="rId27"/>
    <p:sldId id="1391" r:id="rId28"/>
    <p:sldId id="1514" r:id="rId29"/>
    <p:sldId id="1515" r:id="rId30"/>
    <p:sldId id="1404" r:id="rId31"/>
    <p:sldId id="1394" r:id="rId32"/>
    <p:sldId id="1408" r:id="rId33"/>
    <p:sldId id="1409" r:id="rId34"/>
    <p:sldId id="1400" r:id="rId35"/>
    <p:sldId id="1401" r:id="rId36"/>
    <p:sldId id="1383" r:id="rId37"/>
    <p:sldId id="1389" r:id="rId38"/>
    <p:sldId id="1413" r:id="rId39"/>
    <p:sldId id="1506" r:id="rId40"/>
    <p:sldId id="1385" r:id="rId41"/>
    <p:sldId id="1411" r:id="rId42"/>
    <p:sldId id="1412" r:id="rId43"/>
    <p:sldId id="1499" r:id="rId44"/>
    <p:sldId id="1500" r:id="rId45"/>
    <p:sldId id="1501" r:id="rId46"/>
    <p:sldId id="1502" r:id="rId47"/>
    <p:sldId id="1503" r:id="rId48"/>
    <p:sldId id="1504" r:id="rId49"/>
    <p:sldId id="1505" r:id="rId50"/>
    <p:sldId id="1509" r:id="rId51"/>
    <p:sldId id="1510" r:id="rId52"/>
    <p:sldId id="1511" r:id="rId53"/>
    <p:sldId id="1496" r:id="rId54"/>
    <p:sldId id="1497" r:id="rId55"/>
    <p:sldId id="1498" r:id="rId56"/>
    <p:sldId id="1516" r:id="rId57"/>
    <p:sldId id="1517" r:id="rId58"/>
    <p:sldId id="1518" r:id="rId59"/>
    <p:sldId id="1507" r:id="rId60"/>
    <p:sldId id="1508" r:id="rId61"/>
    <p:sldId id="1519" r:id="rId62"/>
    <p:sldId id="1520" r:id="rId63"/>
    <p:sldId id="1521" r:id="rId64"/>
    <p:sldId id="1203" r:id="rId65"/>
    <p:sldId id="1481" r:id="rId66"/>
    <p:sldId id="1482" r:id="rId67"/>
    <p:sldId id="1204" r:id="rId68"/>
    <p:sldId id="1230" r:id="rId69"/>
    <p:sldId id="1233" r:id="rId70"/>
    <p:sldId id="1234" r:id="rId71"/>
    <p:sldId id="1213" r:id="rId72"/>
    <p:sldId id="1231" r:id="rId73"/>
    <p:sldId id="1232" r:id="rId74"/>
    <p:sldId id="1214" r:id="rId75"/>
    <p:sldId id="1216" r:id="rId76"/>
    <p:sldId id="1217" r:id="rId77"/>
    <p:sldId id="1283" r:id="rId78"/>
    <p:sldId id="1282" r:id="rId79"/>
    <p:sldId id="1287" r:id="rId80"/>
    <p:sldId id="1286" r:id="rId81"/>
    <p:sldId id="1218" r:id="rId82"/>
    <p:sldId id="1223" r:id="rId83"/>
    <p:sldId id="1224" r:id="rId84"/>
    <p:sldId id="1225" r:id="rId85"/>
    <p:sldId id="1235" r:id="rId86"/>
    <p:sldId id="1226" r:id="rId87"/>
    <p:sldId id="567" r:id="rId88"/>
    <p:sldId id="842" r:id="rId89"/>
    <p:sldId id="853" r:id="rId90"/>
    <p:sldId id="617" r:id="rId91"/>
    <p:sldId id="619" r:id="rId92"/>
    <p:sldId id="618" r:id="rId93"/>
    <p:sldId id="723" r:id="rId94"/>
    <p:sldId id="843" r:id="rId95"/>
    <p:sldId id="851" r:id="rId96"/>
    <p:sldId id="852" r:id="rId97"/>
    <p:sldId id="850" r:id="rId98"/>
    <p:sldId id="727" r:id="rId99"/>
    <p:sldId id="1402" r:id="rId100"/>
    <p:sldId id="1403" r:id="rId101"/>
    <p:sldId id="700" r:id="rId102"/>
    <p:sldId id="826" r:id="rId103"/>
    <p:sldId id="729" r:id="rId104"/>
    <p:sldId id="701" r:id="rId105"/>
    <p:sldId id="1356" r:id="rId106"/>
    <p:sldId id="703" r:id="rId107"/>
    <p:sldId id="704" r:id="rId108"/>
    <p:sldId id="854" r:id="rId109"/>
    <p:sldId id="711" r:id="rId110"/>
    <p:sldId id="730" r:id="rId111"/>
    <p:sldId id="731" r:id="rId112"/>
    <p:sldId id="733" r:id="rId113"/>
    <p:sldId id="734" r:id="rId114"/>
    <p:sldId id="735" r:id="rId115"/>
    <p:sldId id="736" r:id="rId116"/>
    <p:sldId id="821" r:id="rId117"/>
    <p:sldId id="797" r:id="rId118"/>
    <p:sldId id="855" r:id="rId119"/>
    <p:sldId id="798" r:id="rId120"/>
    <p:sldId id="799" r:id="rId121"/>
    <p:sldId id="803" r:id="rId122"/>
    <p:sldId id="810" r:id="rId123"/>
    <p:sldId id="829" r:id="rId124"/>
    <p:sldId id="838" r:id="rId125"/>
    <p:sldId id="833" r:id="rId126"/>
    <p:sldId id="834" r:id="rId127"/>
    <p:sldId id="835" r:id="rId128"/>
    <p:sldId id="1414" r:id="rId129"/>
    <p:sldId id="1415" r:id="rId130"/>
    <p:sldId id="1416" r:id="rId131"/>
    <p:sldId id="1417" r:id="rId132"/>
    <p:sldId id="1418" r:id="rId133"/>
    <p:sldId id="1419" r:id="rId134"/>
    <p:sldId id="1420" r:id="rId135"/>
    <p:sldId id="1421" r:id="rId136"/>
    <p:sldId id="1422" r:id="rId137"/>
    <p:sldId id="1423" r:id="rId138"/>
    <p:sldId id="1424" r:id="rId139"/>
    <p:sldId id="1425" r:id="rId140"/>
    <p:sldId id="1426" r:id="rId141"/>
    <p:sldId id="1427" r:id="rId142"/>
    <p:sldId id="1428" r:id="rId143"/>
    <p:sldId id="1429" r:id="rId144"/>
    <p:sldId id="1430" r:id="rId145"/>
    <p:sldId id="1431" r:id="rId146"/>
    <p:sldId id="1432" r:id="rId147"/>
    <p:sldId id="1433" r:id="rId148"/>
    <p:sldId id="1434" r:id="rId149"/>
    <p:sldId id="1435" r:id="rId150"/>
    <p:sldId id="1436" r:id="rId151"/>
    <p:sldId id="1437" r:id="rId152"/>
    <p:sldId id="1438" r:id="rId153"/>
    <p:sldId id="1439" r:id="rId154"/>
    <p:sldId id="1440" r:id="rId155"/>
    <p:sldId id="1441" r:id="rId156"/>
    <p:sldId id="1442" r:id="rId157"/>
    <p:sldId id="1443" r:id="rId158"/>
    <p:sldId id="1444" r:id="rId159"/>
    <p:sldId id="1445" r:id="rId160"/>
    <p:sldId id="1446" r:id="rId161"/>
    <p:sldId id="1447" r:id="rId162"/>
    <p:sldId id="1448" r:id="rId163"/>
    <p:sldId id="1449" r:id="rId164"/>
    <p:sldId id="1450" r:id="rId165"/>
    <p:sldId id="1451" r:id="rId166"/>
    <p:sldId id="1452" r:id="rId167"/>
    <p:sldId id="1453" r:id="rId168"/>
    <p:sldId id="1454" r:id="rId169"/>
    <p:sldId id="1455" r:id="rId170"/>
    <p:sldId id="1456" r:id="rId171"/>
    <p:sldId id="1457" r:id="rId172"/>
    <p:sldId id="1458" r:id="rId173"/>
    <p:sldId id="1459" r:id="rId174"/>
    <p:sldId id="1460" r:id="rId175"/>
    <p:sldId id="1461" r:id="rId176"/>
    <p:sldId id="1462" r:id="rId177"/>
    <p:sldId id="1463" r:id="rId178"/>
    <p:sldId id="1464" r:id="rId179"/>
    <p:sldId id="1465" r:id="rId180"/>
    <p:sldId id="1466" r:id="rId181"/>
    <p:sldId id="1467" r:id="rId182"/>
    <p:sldId id="1468" r:id="rId183"/>
    <p:sldId id="1469" r:id="rId184"/>
    <p:sldId id="1470" r:id="rId185"/>
  </p:sldIdLst>
  <p:sldSz cx="9144000" cy="6858000" type="screen4x3"/>
  <p:notesSz cx="6858000" cy="9144000"/>
  <p:defaultTextStyle>
    <a:defPPr>
      <a:defRPr lang="en-GB"/>
    </a:defPPr>
    <a:lvl1pPr algn="ctr" rtl="0" eaLnBrk="0" fontAlgn="base" hangingPunct="0">
      <a:spcBef>
        <a:spcPct val="0"/>
      </a:spcBef>
      <a:spcAft>
        <a:spcPct val="0"/>
      </a:spcAft>
      <a:defRPr sz="1200"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77B7"/>
    <a:srgbClr val="066CC8"/>
    <a:srgbClr val="FFFF00"/>
    <a:srgbClr val="0561B5"/>
    <a:srgbClr val="6600FF"/>
    <a:srgbClr val="3366CC"/>
    <a:srgbClr val="0066CC"/>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24" autoAdjust="0"/>
  </p:normalViewPr>
  <p:slideViewPr>
    <p:cSldViewPr>
      <p:cViewPr varScale="1">
        <p:scale>
          <a:sx n="68" d="100"/>
          <a:sy n="68" d="100"/>
        </p:scale>
        <p:origin x="1188" y="52"/>
      </p:cViewPr>
      <p:guideLst>
        <p:guide orient="horz"/>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29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handoutMaster" Target="handoutMasters/handoutMaster1.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onika%20Lewenski\Courses\Chapter%201.%20Models%20and%20Analysis\H.%20Data%20Bases%20and%20Data%20Retrieval\Interest%20Rates.xlsm"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'Data for Credit Spreads'!$I$12</c:f>
              <c:strCache>
                <c:ptCount val="1"/>
                <c:pt idx="0">
                  <c:v>Merrill Lynch B Adj Spread</c:v>
                </c:pt>
              </c:strCache>
            </c:strRef>
          </c:tx>
          <c:spPr>
            <a:ln w="12700" cap="rnd">
              <a:solidFill>
                <a:schemeClr val="accent1"/>
              </a:solidFill>
              <a:round/>
            </a:ln>
            <a:effectLst/>
          </c:spPr>
          <c:marker>
            <c:symbol val="none"/>
          </c:marker>
          <c:cat>
            <c:numRef>
              <c:f>'Data for Credit Spreads'!$H$13:$H$473</c:f>
              <c:numCache>
                <c:formatCode>d\-mmm\-yy</c:formatCode>
                <c:ptCount val="46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40238</c:v>
                </c:pt>
                <c:pt idx="363">
                  <c:v>40269</c:v>
                </c:pt>
                <c:pt idx="364">
                  <c:v>40299</c:v>
                </c:pt>
                <c:pt idx="365">
                  <c:v>40330</c:v>
                </c:pt>
                <c:pt idx="366">
                  <c:v>40360</c:v>
                </c:pt>
                <c:pt idx="367">
                  <c:v>40391</c:v>
                </c:pt>
                <c:pt idx="368">
                  <c:v>40422</c:v>
                </c:pt>
                <c:pt idx="369">
                  <c:v>40452</c:v>
                </c:pt>
                <c:pt idx="370">
                  <c:v>40483</c:v>
                </c:pt>
                <c:pt idx="371">
                  <c:v>40513</c:v>
                </c:pt>
                <c:pt idx="372">
                  <c:v>40544</c:v>
                </c:pt>
                <c:pt idx="373">
                  <c:v>40575</c:v>
                </c:pt>
                <c:pt idx="374">
                  <c:v>40603</c:v>
                </c:pt>
                <c:pt idx="375">
                  <c:v>40634</c:v>
                </c:pt>
                <c:pt idx="376">
                  <c:v>40664</c:v>
                </c:pt>
                <c:pt idx="377">
                  <c:v>40695</c:v>
                </c:pt>
                <c:pt idx="378">
                  <c:v>40725</c:v>
                </c:pt>
                <c:pt idx="379">
                  <c:v>40756</c:v>
                </c:pt>
                <c:pt idx="380">
                  <c:v>40787</c:v>
                </c:pt>
                <c:pt idx="381">
                  <c:v>40817</c:v>
                </c:pt>
                <c:pt idx="382">
                  <c:v>40848</c:v>
                </c:pt>
                <c:pt idx="383">
                  <c:v>40878</c:v>
                </c:pt>
                <c:pt idx="384">
                  <c:v>40909</c:v>
                </c:pt>
                <c:pt idx="385">
                  <c:v>40940</c:v>
                </c:pt>
                <c:pt idx="386">
                  <c:v>40969</c:v>
                </c:pt>
                <c:pt idx="387">
                  <c:v>41000</c:v>
                </c:pt>
                <c:pt idx="388">
                  <c:v>41030</c:v>
                </c:pt>
                <c:pt idx="389">
                  <c:v>41061</c:v>
                </c:pt>
                <c:pt idx="390">
                  <c:v>41091</c:v>
                </c:pt>
                <c:pt idx="391">
                  <c:v>41122</c:v>
                </c:pt>
                <c:pt idx="392">
                  <c:v>41153</c:v>
                </c:pt>
                <c:pt idx="393">
                  <c:v>41183</c:v>
                </c:pt>
                <c:pt idx="394">
                  <c:v>41214</c:v>
                </c:pt>
                <c:pt idx="395">
                  <c:v>41244</c:v>
                </c:pt>
                <c:pt idx="396">
                  <c:v>41275</c:v>
                </c:pt>
                <c:pt idx="397">
                  <c:v>41306</c:v>
                </c:pt>
                <c:pt idx="398">
                  <c:v>41334</c:v>
                </c:pt>
                <c:pt idx="399">
                  <c:v>41365</c:v>
                </c:pt>
                <c:pt idx="400">
                  <c:v>41395</c:v>
                </c:pt>
                <c:pt idx="401">
                  <c:v>41426</c:v>
                </c:pt>
                <c:pt idx="402">
                  <c:v>41456</c:v>
                </c:pt>
                <c:pt idx="403">
                  <c:v>41487</c:v>
                </c:pt>
                <c:pt idx="404">
                  <c:v>41518</c:v>
                </c:pt>
                <c:pt idx="405">
                  <c:v>41548</c:v>
                </c:pt>
                <c:pt idx="406">
                  <c:v>41579</c:v>
                </c:pt>
                <c:pt idx="407">
                  <c:v>41609</c:v>
                </c:pt>
                <c:pt idx="408">
                  <c:v>41640</c:v>
                </c:pt>
                <c:pt idx="409">
                  <c:v>41671</c:v>
                </c:pt>
                <c:pt idx="410">
                  <c:v>41699</c:v>
                </c:pt>
                <c:pt idx="411">
                  <c:v>41730</c:v>
                </c:pt>
                <c:pt idx="412">
                  <c:v>41760</c:v>
                </c:pt>
                <c:pt idx="413">
                  <c:v>41791</c:v>
                </c:pt>
                <c:pt idx="414">
                  <c:v>41821</c:v>
                </c:pt>
                <c:pt idx="415">
                  <c:v>41852</c:v>
                </c:pt>
                <c:pt idx="416">
                  <c:v>41883</c:v>
                </c:pt>
                <c:pt idx="417">
                  <c:v>41913</c:v>
                </c:pt>
                <c:pt idx="418">
                  <c:v>41944</c:v>
                </c:pt>
                <c:pt idx="419">
                  <c:v>41974</c:v>
                </c:pt>
                <c:pt idx="420">
                  <c:v>42005</c:v>
                </c:pt>
                <c:pt idx="421">
                  <c:v>42036</c:v>
                </c:pt>
                <c:pt idx="422">
                  <c:v>42064</c:v>
                </c:pt>
                <c:pt idx="423">
                  <c:v>42095</c:v>
                </c:pt>
                <c:pt idx="424">
                  <c:v>42125</c:v>
                </c:pt>
                <c:pt idx="425">
                  <c:v>42156</c:v>
                </c:pt>
                <c:pt idx="426">
                  <c:v>42186</c:v>
                </c:pt>
                <c:pt idx="427">
                  <c:v>42217</c:v>
                </c:pt>
                <c:pt idx="428">
                  <c:v>42248</c:v>
                </c:pt>
                <c:pt idx="429">
                  <c:v>42278</c:v>
                </c:pt>
                <c:pt idx="430">
                  <c:v>42309</c:v>
                </c:pt>
                <c:pt idx="431">
                  <c:v>42339</c:v>
                </c:pt>
                <c:pt idx="432">
                  <c:v>42370</c:v>
                </c:pt>
                <c:pt idx="433">
                  <c:v>42401</c:v>
                </c:pt>
                <c:pt idx="434">
                  <c:v>42430</c:v>
                </c:pt>
                <c:pt idx="435">
                  <c:v>42461</c:v>
                </c:pt>
                <c:pt idx="436">
                  <c:v>42491</c:v>
                </c:pt>
                <c:pt idx="437">
                  <c:v>42522</c:v>
                </c:pt>
                <c:pt idx="438">
                  <c:v>42552</c:v>
                </c:pt>
                <c:pt idx="439">
                  <c:v>42583</c:v>
                </c:pt>
                <c:pt idx="440">
                  <c:v>42614</c:v>
                </c:pt>
                <c:pt idx="441">
                  <c:v>42644</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numCache>
            </c:numRef>
          </c:cat>
          <c:val>
            <c:numRef>
              <c:f>'Data for Credit Spreads'!$I$13:$I$473</c:f>
              <c:numCache>
                <c:formatCode>General</c:formatCode>
                <c:ptCount val="4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6.46</c:v>
                </c:pt>
                <c:pt idx="363">
                  <c:v>5.65</c:v>
                </c:pt>
                <c:pt idx="364">
                  <c:v>5.5</c:v>
                </c:pt>
                <c:pt idx="365">
                  <c:v>6.95</c:v>
                </c:pt>
                <c:pt idx="366">
                  <c:v>7.05</c:v>
                </c:pt>
                <c:pt idx="367">
                  <c:v>6.48</c:v>
                </c:pt>
                <c:pt idx="368">
                  <c:v>6.79</c:v>
                </c:pt>
                <c:pt idx="369">
                  <c:v>6.26</c:v>
                </c:pt>
                <c:pt idx="370">
                  <c:v>5.99</c:v>
                </c:pt>
                <c:pt idx="371">
                  <c:v>6</c:v>
                </c:pt>
                <c:pt idx="372">
                  <c:v>5.46</c:v>
                </c:pt>
                <c:pt idx="373">
                  <c:v>4.97</c:v>
                </c:pt>
                <c:pt idx="374">
                  <c:v>4.71</c:v>
                </c:pt>
                <c:pt idx="375">
                  <c:v>4.79</c:v>
                </c:pt>
                <c:pt idx="376">
                  <c:v>4.8600000000000003</c:v>
                </c:pt>
                <c:pt idx="377">
                  <c:v>5.39</c:v>
                </c:pt>
                <c:pt idx="378">
                  <c:v>5.62</c:v>
                </c:pt>
                <c:pt idx="379">
                  <c:v>5.94</c:v>
                </c:pt>
                <c:pt idx="380">
                  <c:v>7.49</c:v>
                </c:pt>
                <c:pt idx="381">
                  <c:v>8.57</c:v>
                </c:pt>
                <c:pt idx="382">
                  <c:v>7.5</c:v>
                </c:pt>
                <c:pt idx="383">
                  <c:v>7.84</c:v>
                </c:pt>
                <c:pt idx="384">
                  <c:v>7.27</c:v>
                </c:pt>
                <c:pt idx="385">
                  <c:v>6.65</c:v>
                </c:pt>
                <c:pt idx="386">
                  <c:v>5.9</c:v>
                </c:pt>
                <c:pt idx="387">
                  <c:v>5.96</c:v>
                </c:pt>
                <c:pt idx="388">
                  <c:v>5.93</c:v>
                </c:pt>
                <c:pt idx="389">
                  <c:v>7.09</c:v>
                </c:pt>
                <c:pt idx="390">
                  <c:v>6.38</c:v>
                </c:pt>
                <c:pt idx="391">
                  <c:v>5.94</c:v>
                </c:pt>
                <c:pt idx="392">
                  <c:v>5.81</c:v>
                </c:pt>
                <c:pt idx="393">
                  <c:v>5.53</c:v>
                </c:pt>
                <c:pt idx="394">
                  <c:v>5.39</c:v>
                </c:pt>
                <c:pt idx="395">
                  <c:v>5.42</c:v>
                </c:pt>
                <c:pt idx="396">
                  <c:v>5.15</c:v>
                </c:pt>
                <c:pt idx="397">
                  <c:v>4.8600000000000003</c:v>
                </c:pt>
                <c:pt idx="398">
                  <c:v>4.91</c:v>
                </c:pt>
                <c:pt idx="399">
                  <c:v>4.71</c:v>
                </c:pt>
                <c:pt idx="400">
                  <c:v>4.32</c:v>
                </c:pt>
                <c:pt idx="401">
                  <c:v>4.49</c:v>
                </c:pt>
                <c:pt idx="402">
                  <c:v>5.04</c:v>
                </c:pt>
                <c:pt idx="403">
                  <c:v>4.5</c:v>
                </c:pt>
                <c:pt idx="404">
                  <c:v>4.6399999999999997</c:v>
                </c:pt>
                <c:pt idx="405">
                  <c:v>4.6100000000000003</c:v>
                </c:pt>
                <c:pt idx="406">
                  <c:v>4.13</c:v>
                </c:pt>
                <c:pt idx="407">
                  <c:v>4.08</c:v>
                </c:pt>
                <c:pt idx="408">
                  <c:v>3.86</c:v>
                </c:pt>
                <c:pt idx="409">
                  <c:v>4.01</c:v>
                </c:pt>
                <c:pt idx="410">
                  <c:v>3.62</c:v>
                </c:pt>
                <c:pt idx="411">
                  <c:v>3.54</c:v>
                </c:pt>
                <c:pt idx="412">
                  <c:v>3.57</c:v>
                </c:pt>
                <c:pt idx="413">
                  <c:v>3.6</c:v>
                </c:pt>
                <c:pt idx="414">
                  <c:v>3.46</c:v>
                </c:pt>
                <c:pt idx="415">
                  <c:v>4.26</c:v>
                </c:pt>
                <c:pt idx="416">
                  <c:v>3.81</c:v>
                </c:pt>
                <c:pt idx="417">
                  <c:v>4.49</c:v>
                </c:pt>
                <c:pt idx="418">
                  <c:v>4.38</c:v>
                </c:pt>
                <c:pt idx="419">
                  <c:v>4.9800000000000004</c:v>
                </c:pt>
                <c:pt idx="420">
                  <c:v>5.33</c:v>
                </c:pt>
                <c:pt idx="421">
                  <c:v>5.7</c:v>
                </c:pt>
                <c:pt idx="422">
                  <c:v>4.7699999999999996</c:v>
                </c:pt>
                <c:pt idx="423">
                  <c:v>5.13</c:v>
                </c:pt>
                <c:pt idx="424">
                  <c:v>4.75</c:v>
                </c:pt>
                <c:pt idx="425">
                  <c:v>4.6100000000000003</c:v>
                </c:pt>
                <c:pt idx="426">
                  <c:v>4.8899999999999997</c:v>
                </c:pt>
                <c:pt idx="427">
                  <c:v>5.22</c:v>
                </c:pt>
                <c:pt idx="428">
                  <c:v>5.83</c:v>
                </c:pt>
                <c:pt idx="429">
                  <c:v>6.83</c:v>
                </c:pt>
                <c:pt idx="430">
                  <c:v>6.07</c:v>
                </c:pt>
                <c:pt idx="431">
                  <c:v>6.39</c:v>
                </c:pt>
                <c:pt idx="432">
                  <c:v>7.15</c:v>
                </c:pt>
                <c:pt idx="433">
                  <c:v>7.88</c:v>
                </c:pt>
                <c:pt idx="434">
                  <c:v>7.45</c:v>
                </c:pt>
                <c:pt idx="435">
                  <c:v>6.85</c:v>
                </c:pt>
                <c:pt idx="436">
                  <c:v>6.05</c:v>
                </c:pt>
                <c:pt idx="437">
                  <c:v>6.07</c:v>
                </c:pt>
                <c:pt idx="438">
                  <c:v>6.23</c:v>
                </c:pt>
                <c:pt idx="439">
                  <c:v>5.76</c:v>
                </c:pt>
                <c:pt idx="440">
                  <c:v>5.0599999999999996</c:v>
                </c:pt>
                <c:pt idx="441">
                  <c:v>5.0199999999999996</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numCache>
            </c:numRef>
          </c:val>
          <c:smooth val="0"/>
          <c:extLst>
            <c:ext xmlns:c16="http://schemas.microsoft.com/office/drawing/2014/chart" uri="{C3380CC4-5D6E-409C-BE32-E72D297353CC}">
              <c16:uniqueId val="{00000000-8697-49D6-BE15-24505A0A651F}"/>
            </c:ext>
          </c:extLst>
        </c:ser>
        <c:ser>
          <c:idx val="1"/>
          <c:order val="1"/>
          <c:tx>
            <c:strRef>
              <c:f>'Data for Credit Spreads'!$J$12</c:f>
              <c:strCache>
                <c:ptCount val="1"/>
                <c:pt idx="0">
                  <c:v>Merrill Lynch BB Adj Spread</c:v>
                </c:pt>
              </c:strCache>
            </c:strRef>
          </c:tx>
          <c:spPr>
            <a:ln w="12700" cap="rnd">
              <a:solidFill>
                <a:schemeClr val="accent2"/>
              </a:solidFill>
              <a:round/>
            </a:ln>
            <a:effectLst/>
          </c:spPr>
          <c:marker>
            <c:symbol val="none"/>
          </c:marker>
          <c:cat>
            <c:numRef>
              <c:f>'Data for Credit Spreads'!$H$13:$H$473</c:f>
              <c:numCache>
                <c:formatCode>d\-mmm\-yy</c:formatCode>
                <c:ptCount val="46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40238</c:v>
                </c:pt>
                <c:pt idx="363">
                  <c:v>40269</c:v>
                </c:pt>
                <c:pt idx="364">
                  <c:v>40299</c:v>
                </c:pt>
                <c:pt idx="365">
                  <c:v>40330</c:v>
                </c:pt>
                <c:pt idx="366">
                  <c:v>40360</c:v>
                </c:pt>
                <c:pt idx="367">
                  <c:v>40391</c:v>
                </c:pt>
                <c:pt idx="368">
                  <c:v>40422</c:v>
                </c:pt>
                <c:pt idx="369">
                  <c:v>40452</c:v>
                </c:pt>
                <c:pt idx="370">
                  <c:v>40483</c:v>
                </c:pt>
                <c:pt idx="371">
                  <c:v>40513</c:v>
                </c:pt>
                <c:pt idx="372">
                  <c:v>40544</c:v>
                </c:pt>
                <c:pt idx="373">
                  <c:v>40575</c:v>
                </c:pt>
                <c:pt idx="374">
                  <c:v>40603</c:v>
                </c:pt>
                <c:pt idx="375">
                  <c:v>40634</c:v>
                </c:pt>
                <c:pt idx="376">
                  <c:v>40664</c:v>
                </c:pt>
                <c:pt idx="377">
                  <c:v>40695</c:v>
                </c:pt>
                <c:pt idx="378">
                  <c:v>40725</c:v>
                </c:pt>
                <c:pt idx="379">
                  <c:v>40756</c:v>
                </c:pt>
                <c:pt idx="380">
                  <c:v>40787</c:v>
                </c:pt>
                <c:pt idx="381">
                  <c:v>40817</c:v>
                </c:pt>
                <c:pt idx="382">
                  <c:v>40848</c:v>
                </c:pt>
                <c:pt idx="383">
                  <c:v>40878</c:v>
                </c:pt>
                <c:pt idx="384">
                  <c:v>40909</c:v>
                </c:pt>
                <c:pt idx="385">
                  <c:v>40940</c:v>
                </c:pt>
                <c:pt idx="386">
                  <c:v>40969</c:v>
                </c:pt>
                <c:pt idx="387">
                  <c:v>41000</c:v>
                </c:pt>
                <c:pt idx="388">
                  <c:v>41030</c:v>
                </c:pt>
                <c:pt idx="389">
                  <c:v>41061</c:v>
                </c:pt>
                <c:pt idx="390">
                  <c:v>41091</c:v>
                </c:pt>
                <c:pt idx="391">
                  <c:v>41122</c:v>
                </c:pt>
                <c:pt idx="392">
                  <c:v>41153</c:v>
                </c:pt>
                <c:pt idx="393">
                  <c:v>41183</c:v>
                </c:pt>
                <c:pt idx="394">
                  <c:v>41214</c:v>
                </c:pt>
                <c:pt idx="395">
                  <c:v>41244</c:v>
                </c:pt>
                <c:pt idx="396">
                  <c:v>41275</c:v>
                </c:pt>
                <c:pt idx="397">
                  <c:v>41306</c:v>
                </c:pt>
                <c:pt idx="398">
                  <c:v>41334</c:v>
                </c:pt>
                <c:pt idx="399">
                  <c:v>41365</c:v>
                </c:pt>
                <c:pt idx="400">
                  <c:v>41395</c:v>
                </c:pt>
                <c:pt idx="401">
                  <c:v>41426</c:v>
                </c:pt>
                <c:pt idx="402">
                  <c:v>41456</c:v>
                </c:pt>
                <c:pt idx="403">
                  <c:v>41487</c:v>
                </c:pt>
                <c:pt idx="404">
                  <c:v>41518</c:v>
                </c:pt>
                <c:pt idx="405">
                  <c:v>41548</c:v>
                </c:pt>
                <c:pt idx="406">
                  <c:v>41579</c:v>
                </c:pt>
                <c:pt idx="407">
                  <c:v>41609</c:v>
                </c:pt>
                <c:pt idx="408">
                  <c:v>41640</c:v>
                </c:pt>
                <c:pt idx="409">
                  <c:v>41671</c:v>
                </c:pt>
                <c:pt idx="410">
                  <c:v>41699</c:v>
                </c:pt>
                <c:pt idx="411">
                  <c:v>41730</c:v>
                </c:pt>
                <c:pt idx="412">
                  <c:v>41760</c:v>
                </c:pt>
                <c:pt idx="413">
                  <c:v>41791</c:v>
                </c:pt>
                <c:pt idx="414">
                  <c:v>41821</c:v>
                </c:pt>
                <c:pt idx="415">
                  <c:v>41852</c:v>
                </c:pt>
                <c:pt idx="416">
                  <c:v>41883</c:v>
                </c:pt>
                <c:pt idx="417">
                  <c:v>41913</c:v>
                </c:pt>
                <c:pt idx="418">
                  <c:v>41944</c:v>
                </c:pt>
                <c:pt idx="419">
                  <c:v>41974</c:v>
                </c:pt>
                <c:pt idx="420">
                  <c:v>42005</c:v>
                </c:pt>
                <c:pt idx="421">
                  <c:v>42036</c:v>
                </c:pt>
                <c:pt idx="422">
                  <c:v>42064</c:v>
                </c:pt>
                <c:pt idx="423">
                  <c:v>42095</c:v>
                </c:pt>
                <c:pt idx="424">
                  <c:v>42125</c:v>
                </c:pt>
                <c:pt idx="425">
                  <c:v>42156</c:v>
                </c:pt>
                <c:pt idx="426">
                  <c:v>42186</c:v>
                </c:pt>
                <c:pt idx="427">
                  <c:v>42217</c:v>
                </c:pt>
                <c:pt idx="428">
                  <c:v>42248</c:v>
                </c:pt>
                <c:pt idx="429">
                  <c:v>42278</c:v>
                </c:pt>
                <c:pt idx="430">
                  <c:v>42309</c:v>
                </c:pt>
                <c:pt idx="431">
                  <c:v>42339</c:v>
                </c:pt>
                <c:pt idx="432">
                  <c:v>42370</c:v>
                </c:pt>
                <c:pt idx="433">
                  <c:v>42401</c:v>
                </c:pt>
                <c:pt idx="434">
                  <c:v>42430</c:v>
                </c:pt>
                <c:pt idx="435">
                  <c:v>42461</c:v>
                </c:pt>
                <c:pt idx="436">
                  <c:v>42491</c:v>
                </c:pt>
                <c:pt idx="437">
                  <c:v>42522</c:v>
                </c:pt>
                <c:pt idx="438">
                  <c:v>42552</c:v>
                </c:pt>
                <c:pt idx="439">
                  <c:v>42583</c:v>
                </c:pt>
                <c:pt idx="440">
                  <c:v>42614</c:v>
                </c:pt>
                <c:pt idx="441">
                  <c:v>42644</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numCache>
            </c:numRef>
          </c:cat>
          <c:val>
            <c:numRef>
              <c:f>'Data for Credit Spreads'!$J$13:$J$473</c:f>
              <c:numCache>
                <c:formatCode>General</c:formatCode>
                <c:ptCount val="4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4.9800000000000004</c:v>
                </c:pt>
                <c:pt idx="363">
                  <c:v>4.2</c:v>
                </c:pt>
                <c:pt idx="364">
                  <c:v>4.1500000000000004</c:v>
                </c:pt>
                <c:pt idx="365">
                  <c:v>5.3</c:v>
                </c:pt>
                <c:pt idx="366">
                  <c:v>5.37</c:v>
                </c:pt>
                <c:pt idx="367">
                  <c:v>4.87</c:v>
                </c:pt>
                <c:pt idx="368">
                  <c:v>5.04</c:v>
                </c:pt>
                <c:pt idx="369">
                  <c:v>4.58</c:v>
                </c:pt>
                <c:pt idx="370">
                  <c:v>4.4000000000000004</c:v>
                </c:pt>
                <c:pt idx="371">
                  <c:v>4.53</c:v>
                </c:pt>
                <c:pt idx="372">
                  <c:v>4.08</c:v>
                </c:pt>
                <c:pt idx="373">
                  <c:v>3.78</c:v>
                </c:pt>
                <c:pt idx="374">
                  <c:v>3.6</c:v>
                </c:pt>
                <c:pt idx="375">
                  <c:v>3.48</c:v>
                </c:pt>
                <c:pt idx="376">
                  <c:v>3.54</c:v>
                </c:pt>
                <c:pt idx="377">
                  <c:v>3.84</c:v>
                </c:pt>
                <c:pt idx="378">
                  <c:v>3.98</c:v>
                </c:pt>
                <c:pt idx="379">
                  <c:v>4.17</c:v>
                </c:pt>
                <c:pt idx="380">
                  <c:v>5.51</c:v>
                </c:pt>
                <c:pt idx="381">
                  <c:v>6.41</c:v>
                </c:pt>
                <c:pt idx="382">
                  <c:v>5.53</c:v>
                </c:pt>
                <c:pt idx="383">
                  <c:v>5.68</c:v>
                </c:pt>
                <c:pt idx="384">
                  <c:v>5.0999999999999996</c:v>
                </c:pt>
                <c:pt idx="385">
                  <c:v>4.6399999999999997</c:v>
                </c:pt>
                <c:pt idx="386">
                  <c:v>4.1399999999999997</c:v>
                </c:pt>
                <c:pt idx="387">
                  <c:v>4.24</c:v>
                </c:pt>
                <c:pt idx="388">
                  <c:v>4.26</c:v>
                </c:pt>
                <c:pt idx="389">
                  <c:v>5.23</c:v>
                </c:pt>
                <c:pt idx="390">
                  <c:v>4.7300000000000004</c:v>
                </c:pt>
                <c:pt idx="391">
                  <c:v>4.38</c:v>
                </c:pt>
                <c:pt idx="392">
                  <c:v>4.32</c:v>
                </c:pt>
                <c:pt idx="393">
                  <c:v>4.1100000000000003</c:v>
                </c:pt>
                <c:pt idx="394">
                  <c:v>3.89</c:v>
                </c:pt>
                <c:pt idx="395">
                  <c:v>4.01</c:v>
                </c:pt>
                <c:pt idx="396">
                  <c:v>3.75</c:v>
                </c:pt>
                <c:pt idx="397">
                  <c:v>3.44</c:v>
                </c:pt>
                <c:pt idx="398">
                  <c:v>3.53</c:v>
                </c:pt>
                <c:pt idx="399">
                  <c:v>3.53</c:v>
                </c:pt>
                <c:pt idx="400">
                  <c:v>3.28</c:v>
                </c:pt>
                <c:pt idx="401">
                  <c:v>3.32</c:v>
                </c:pt>
                <c:pt idx="402">
                  <c:v>3.82</c:v>
                </c:pt>
                <c:pt idx="403">
                  <c:v>3.35</c:v>
                </c:pt>
                <c:pt idx="404">
                  <c:v>3.48</c:v>
                </c:pt>
                <c:pt idx="405">
                  <c:v>3.45</c:v>
                </c:pt>
                <c:pt idx="406">
                  <c:v>3.08</c:v>
                </c:pt>
                <c:pt idx="407">
                  <c:v>3.06</c:v>
                </c:pt>
                <c:pt idx="408">
                  <c:v>2.77</c:v>
                </c:pt>
                <c:pt idx="409">
                  <c:v>2.97</c:v>
                </c:pt>
                <c:pt idx="410">
                  <c:v>2.62</c:v>
                </c:pt>
                <c:pt idx="411">
                  <c:v>2.5299999999999998</c:v>
                </c:pt>
                <c:pt idx="412">
                  <c:v>2.56</c:v>
                </c:pt>
                <c:pt idx="413">
                  <c:v>2.6</c:v>
                </c:pt>
                <c:pt idx="414">
                  <c:v>2.4700000000000002</c:v>
                </c:pt>
                <c:pt idx="415">
                  <c:v>3.05</c:v>
                </c:pt>
                <c:pt idx="416">
                  <c:v>2.67</c:v>
                </c:pt>
                <c:pt idx="417">
                  <c:v>3.14</c:v>
                </c:pt>
                <c:pt idx="418">
                  <c:v>2.88</c:v>
                </c:pt>
                <c:pt idx="419">
                  <c:v>3.29</c:v>
                </c:pt>
                <c:pt idx="420">
                  <c:v>3.32</c:v>
                </c:pt>
                <c:pt idx="421">
                  <c:v>3.59</c:v>
                </c:pt>
                <c:pt idx="422">
                  <c:v>2.92</c:v>
                </c:pt>
                <c:pt idx="423">
                  <c:v>3.27</c:v>
                </c:pt>
                <c:pt idx="424">
                  <c:v>3.02</c:v>
                </c:pt>
                <c:pt idx="425">
                  <c:v>3</c:v>
                </c:pt>
                <c:pt idx="426">
                  <c:v>3.29</c:v>
                </c:pt>
                <c:pt idx="427">
                  <c:v>3.54</c:v>
                </c:pt>
                <c:pt idx="428">
                  <c:v>3.97</c:v>
                </c:pt>
                <c:pt idx="429">
                  <c:v>4.6399999999999997</c:v>
                </c:pt>
                <c:pt idx="430">
                  <c:v>3.81</c:v>
                </c:pt>
                <c:pt idx="431">
                  <c:v>4.05</c:v>
                </c:pt>
                <c:pt idx="432">
                  <c:v>4.24</c:v>
                </c:pt>
                <c:pt idx="433">
                  <c:v>4.9000000000000004</c:v>
                </c:pt>
                <c:pt idx="434">
                  <c:v>4.47</c:v>
                </c:pt>
                <c:pt idx="435">
                  <c:v>4.28</c:v>
                </c:pt>
                <c:pt idx="436">
                  <c:v>3.81</c:v>
                </c:pt>
                <c:pt idx="437">
                  <c:v>3.75</c:v>
                </c:pt>
                <c:pt idx="438">
                  <c:v>3.92</c:v>
                </c:pt>
                <c:pt idx="439">
                  <c:v>3.61</c:v>
                </c:pt>
                <c:pt idx="440">
                  <c:v>3.22</c:v>
                </c:pt>
                <c:pt idx="441">
                  <c:v>3.23</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numCache>
            </c:numRef>
          </c:val>
          <c:smooth val="0"/>
          <c:extLst>
            <c:ext xmlns:c16="http://schemas.microsoft.com/office/drawing/2014/chart" uri="{C3380CC4-5D6E-409C-BE32-E72D297353CC}">
              <c16:uniqueId val="{00000001-8697-49D6-BE15-24505A0A651F}"/>
            </c:ext>
          </c:extLst>
        </c:ser>
        <c:ser>
          <c:idx val="2"/>
          <c:order val="2"/>
          <c:tx>
            <c:strRef>
              <c:f>'Data for Credit Spreads'!$K$12</c:f>
              <c:strCache>
                <c:ptCount val="1"/>
                <c:pt idx="0">
                  <c:v>Merrill Lynch BBB Adj Spread</c:v>
                </c:pt>
              </c:strCache>
            </c:strRef>
          </c:tx>
          <c:spPr>
            <a:ln w="12700" cap="rnd">
              <a:solidFill>
                <a:schemeClr val="accent3"/>
              </a:solidFill>
              <a:round/>
            </a:ln>
            <a:effectLst/>
          </c:spPr>
          <c:marker>
            <c:symbol val="none"/>
          </c:marker>
          <c:cat>
            <c:numRef>
              <c:f>'Data for Credit Spreads'!$H$13:$H$473</c:f>
              <c:numCache>
                <c:formatCode>d\-mmm\-yy</c:formatCode>
                <c:ptCount val="46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40238</c:v>
                </c:pt>
                <c:pt idx="363">
                  <c:v>40269</c:v>
                </c:pt>
                <c:pt idx="364">
                  <c:v>40299</c:v>
                </c:pt>
                <c:pt idx="365">
                  <c:v>40330</c:v>
                </c:pt>
                <c:pt idx="366">
                  <c:v>40360</c:v>
                </c:pt>
                <c:pt idx="367">
                  <c:v>40391</c:v>
                </c:pt>
                <c:pt idx="368">
                  <c:v>40422</c:v>
                </c:pt>
                <c:pt idx="369">
                  <c:v>40452</c:v>
                </c:pt>
                <c:pt idx="370">
                  <c:v>40483</c:v>
                </c:pt>
                <c:pt idx="371">
                  <c:v>40513</c:v>
                </c:pt>
                <c:pt idx="372">
                  <c:v>40544</c:v>
                </c:pt>
                <c:pt idx="373">
                  <c:v>40575</c:v>
                </c:pt>
                <c:pt idx="374">
                  <c:v>40603</c:v>
                </c:pt>
                <c:pt idx="375">
                  <c:v>40634</c:v>
                </c:pt>
                <c:pt idx="376">
                  <c:v>40664</c:v>
                </c:pt>
                <c:pt idx="377">
                  <c:v>40695</c:v>
                </c:pt>
                <c:pt idx="378">
                  <c:v>40725</c:v>
                </c:pt>
                <c:pt idx="379">
                  <c:v>40756</c:v>
                </c:pt>
                <c:pt idx="380">
                  <c:v>40787</c:v>
                </c:pt>
                <c:pt idx="381">
                  <c:v>40817</c:v>
                </c:pt>
                <c:pt idx="382">
                  <c:v>40848</c:v>
                </c:pt>
                <c:pt idx="383">
                  <c:v>40878</c:v>
                </c:pt>
                <c:pt idx="384">
                  <c:v>40909</c:v>
                </c:pt>
                <c:pt idx="385">
                  <c:v>40940</c:v>
                </c:pt>
                <c:pt idx="386">
                  <c:v>40969</c:v>
                </c:pt>
                <c:pt idx="387">
                  <c:v>41000</c:v>
                </c:pt>
                <c:pt idx="388">
                  <c:v>41030</c:v>
                </c:pt>
                <c:pt idx="389">
                  <c:v>41061</c:v>
                </c:pt>
                <c:pt idx="390">
                  <c:v>41091</c:v>
                </c:pt>
                <c:pt idx="391">
                  <c:v>41122</c:v>
                </c:pt>
                <c:pt idx="392">
                  <c:v>41153</c:v>
                </c:pt>
                <c:pt idx="393">
                  <c:v>41183</c:v>
                </c:pt>
                <c:pt idx="394">
                  <c:v>41214</c:v>
                </c:pt>
                <c:pt idx="395">
                  <c:v>41244</c:v>
                </c:pt>
                <c:pt idx="396">
                  <c:v>41275</c:v>
                </c:pt>
                <c:pt idx="397">
                  <c:v>41306</c:v>
                </c:pt>
                <c:pt idx="398">
                  <c:v>41334</c:v>
                </c:pt>
                <c:pt idx="399">
                  <c:v>41365</c:v>
                </c:pt>
                <c:pt idx="400">
                  <c:v>41395</c:v>
                </c:pt>
                <c:pt idx="401">
                  <c:v>41426</c:v>
                </c:pt>
                <c:pt idx="402">
                  <c:v>41456</c:v>
                </c:pt>
                <c:pt idx="403">
                  <c:v>41487</c:v>
                </c:pt>
                <c:pt idx="404">
                  <c:v>41518</c:v>
                </c:pt>
                <c:pt idx="405">
                  <c:v>41548</c:v>
                </c:pt>
                <c:pt idx="406">
                  <c:v>41579</c:v>
                </c:pt>
                <c:pt idx="407">
                  <c:v>41609</c:v>
                </c:pt>
                <c:pt idx="408">
                  <c:v>41640</c:v>
                </c:pt>
                <c:pt idx="409">
                  <c:v>41671</c:v>
                </c:pt>
                <c:pt idx="410">
                  <c:v>41699</c:v>
                </c:pt>
                <c:pt idx="411">
                  <c:v>41730</c:v>
                </c:pt>
                <c:pt idx="412">
                  <c:v>41760</c:v>
                </c:pt>
                <c:pt idx="413">
                  <c:v>41791</c:v>
                </c:pt>
                <c:pt idx="414">
                  <c:v>41821</c:v>
                </c:pt>
                <c:pt idx="415">
                  <c:v>41852</c:v>
                </c:pt>
                <c:pt idx="416">
                  <c:v>41883</c:v>
                </c:pt>
                <c:pt idx="417">
                  <c:v>41913</c:v>
                </c:pt>
                <c:pt idx="418">
                  <c:v>41944</c:v>
                </c:pt>
                <c:pt idx="419">
                  <c:v>41974</c:v>
                </c:pt>
                <c:pt idx="420">
                  <c:v>42005</c:v>
                </c:pt>
                <c:pt idx="421">
                  <c:v>42036</c:v>
                </c:pt>
                <c:pt idx="422">
                  <c:v>42064</c:v>
                </c:pt>
                <c:pt idx="423">
                  <c:v>42095</c:v>
                </c:pt>
                <c:pt idx="424">
                  <c:v>42125</c:v>
                </c:pt>
                <c:pt idx="425">
                  <c:v>42156</c:v>
                </c:pt>
                <c:pt idx="426">
                  <c:v>42186</c:v>
                </c:pt>
                <c:pt idx="427">
                  <c:v>42217</c:v>
                </c:pt>
                <c:pt idx="428">
                  <c:v>42248</c:v>
                </c:pt>
                <c:pt idx="429">
                  <c:v>42278</c:v>
                </c:pt>
                <c:pt idx="430">
                  <c:v>42309</c:v>
                </c:pt>
                <c:pt idx="431">
                  <c:v>42339</c:v>
                </c:pt>
                <c:pt idx="432">
                  <c:v>42370</c:v>
                </c:pt>
                <c:pt idx="433">
                  <c:v>42401</c:v>
                </c:pt>
                <c:pt idx="434">
                  <c:v>42430</c:v>
                </c:pt>
                <c:pt idx="435">
                  <c:v>42461</c:v>
                </c:pt>
                <c:pt idx="436">
                  <c:v>42491</c:v>
                </c:pt>
                <c:pt idx="437">
                  <c:v>42522</c:v>
                </c:pt>
                <c:pt idx="438">
                  <c:v>42552</c:v>
                </c:pt>
                <c:pt idx="439">
                  <c:v>42583</c:v>
                </c:pt>
                <c:pt idx="440">
                  <c:v>42614</c:v>
                </c:pt>
                <c:pt idx="441">
                  <c:v>42644</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numCache>
            </c:numRef>
          </c:cat>
          <c:val>
            <c:numRef>
              <c:f>'Data for Credit Spreads'!$K$13:$K$473</c:f>
              <c:numCache>
                <c:formatCode>General</c:formatCode>
                <c:ptCount val="4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2.35</c:v>
                </c:pt>
                <c:pt idx="363">
                  <c:v>2.04</c:v>
                </c:pt>
                <c:pt idx="364">
                  <c:v>1.97</c:v>
                </c:pt>
                <c:pt idx="365">
                  <c:v>2.5299999999999998</c:v>
                </c:pt>
                <c:pt idx="366">
                  <c:v>2.64</c:v>
                </c:pt>
                <c:pt idx="367">
                  <c:v>2.41</c:v>
                </c:pt>
                <c:pt idx="368">
                  <c:v>2.48</c:v>
                </c:pt>
                <c:pt idx="369">
                  <c:v>2.36</c:v>
                </c:pt>
                <c:pt idx="370">
                  <c:v>2.2799999999999998</c:v>
                </c:pt>
                <c:pt idx="371">
                  <c:v>2.27</c:v>
                </c:pt>
                <c:pt idx="372">
                  <c:v>2.11</c:v>
                </c:pt>
                <c:pt idx="373">
                  <c:v>2.0299999999999998</c:v>
                </c:pt>
                <c:pt idx="374">
                  <c:v>1.94</c:v>
                </c:pt>
                <c:pt idx="375">
                  <c:v>1.88</c:v>
                </c:pt>
                <c:pt idx="376">
                  <c:v>1.86</c:v>
                </c:pt>
                <c:pt idx="377">
                  <c:v>1.97</c:v>
                </c:pt>
                <c:pt idx="378">
                  <c:v>2</c:v>
                </c:pt>
                <c:pt idx="379">
                  <c:v>2.04</c:v>
                </c:pt>
                <c:pt idx="380">
                  <c:v>2.65</c:v>
                </c:pt>
                <c:pt idx="381">
                  <c:v>3.1</c:v>
                </c:pt>
                <c:pt idx="382">
                  <c:v>2.81</c:v>
                </c:pt>
                <c:pt idx="383">
                  <c:v>3.13</c:v>
                </c:pt>
                <c:pt idx="384">
                  <c:v>3.15</c:v>
                </c:pt>
                <c:pt idx="385">
                  <c:v>2.85</c:v>
                </c:pt>
                <c:pt idx="386">
                  <c:v>2.5299999999999998</c:v>
                </c:pt>
                <c:pt idx="387">
                  <c:v>2.4300000000000002</c:v>
                </c:pt>
                <c:pt idx="388">
                  <c:v>2.5299999999999998</c:v>
                </c:pt>
                <c:pt idx="389">
                  <c:v>2.89</c:v>
                </c:pt>
                <c:pt idx="390">
                  <c:v>2.75</c:v>
                </c:pt>
                <c:pt idx="391">
                  <c:v>2.5299999999999998</c:v>
                </c:pt>
                <c:pt idx="392">
                  <c:v>2.4500000000000002</c:v>
                </c:pt>
                <c:pt idx="393">
                  <c:v>2.2400000000000002</c:v>
                </c:pt>
                <c:pt idx="394">
                  <c:v>2.02</c:v>
                </c:pt>
                <c:pt idx="395">
                  <c:v>2.13</c:v>
                </c:pt>
                <c:pt idx="396">
                  <c:v>2.04</c:v>
                </c:pt>
                <c:pt idx="397">
                  <c:v>1.95</c:v>
                </c:pt>
                <c:pt idx="398">
                  <c:v>1.99</c:v>
                </c:pt>
                <c:pt idx="399">
                  <c:v>2.0099999999999998</c:v>
                </c:pt>
                <c:pt idx="400">
                  <c:v>1.96</c:v>
                </c:pt>
                <c:pt idx="401">
                  <c:v>1.95</c:v>
                </c:pt>
                <c:pt idx="402">
                  <c:v>2.21</c:v>
                </c:pt>
                <c:pt idx="403">
                  <c:v>2.04</c:v>
                </c:pt>
                <c:pt idx="404">
                  <c:v>2.11</c:v>
                </c:pt>
                <c:pt idx="405">
                  <c:v>2.08</c:v>
                </c:pt>
                <c:pt idx="406">
                  <c:v>1.93</c:v>
                </c:pt>
                <c:pt idx="407">
                  <c:v>1.91</c:v>
                </c:pt>
                <c:pt idx="408">
                  <c:v>1.74</c:v>
                </c:pt>
                <c:pt idx="409">
                  <c:v>1.78</c:v>
                </c:pt>
                <c:pt idx="410">
                  <c:v>1.66</c:v>
                </c:pt>
                <c:pt idx="411">
                  <c:v>1.59</c:v>
                </c:pt>
                <c:pt idx="412">
                  <c:v>1.55</c:v>
                </c:pt>
                <c:pt idx="413">
                  <c:v>1.5</c:v>
                </c:pt>
                <c:pt idx="414">
                  <c:v>1.44</c:v>
                </c:pt>
                <c:pt idx="415">
                  <c:v>1.5</c:v>
                </c:pt>
                <c:pt idx="416">
                  <c:v>1.5</c:v>
                </c:pt>
                <c:pt idx="417">
                  <c:v>1.61</c:v>
                </c:pt>
                <c:pt idx="418">
                  <c:v>1.67</c:v>
                </c:pt>
                <c:pt idx="419">
                  <c:v>1.82</c:v>
                </c:pt>
                <c:pt idx="420">
                  <c:v>1.98</c:v>
                </c:pt>
                <c:pt idx="421">
                  <c:v>2.13</c:v>
                </c:pt>
                <c:pt idx="422">
                  <c:v>1.8</c:v>
                </c:pt>
                <c:pt idx="423">
                  <c:v>1.83</c:v>
                </c:pt>
                <c:pt idx="424">
                  <c:v>1.78</c:v>
                </c:pt>
                <c:pt idx="425">
                  <c:v>1.83</c:v>
                </c:pt>
                <c:pt idx="426">
                  <c:v>1.91</c:v>
                </c:pt>
                <c:pt idx="427">
                  <c:v>2.0699999999999998</c:v>
                </c:pt>
                <c:pt idx="428">
                  <c:v>2.25</c:v>
                </c:pt>
                <c:pt idx="429">
                  <c:v>2.41</c:v>
                </c:pt>
                <c:pt idx="430">
                  <c:v>2.23</c:v>
                </c:pt>
                <c:pt idx="431">
                  <c:v>2.23</c:v>
                </c:pt>
                <c:pt idx="432">
                  <c:v>2.41</c:v>
                </c:pt>
                <c:pt idx="433">
                  <c:v>2.8</c:v>
                </c:pt>
                <c:pt idx="434">
                  <c:v>2.77</c:v>
                </c:pt>
                <c:pt idx="435">
                  <c:v>2.31</c:v>
                </c:pt>
                <c:pt idx="436">
                  <c:v>2.0699999999999998</c:v>
                </c:pt>
                <c:pt idx="437">
                  <c:v>2.0699999999999998</c:v>
                </c:pt>
                <c:pt idx="438">
                  <c:v>2.12</c:v>
                </c:pt>
                <c:pt idx="439">
                  <c:v>1.97</c:v>
                </c:pt>
                <c:pt idx="440">
                  <c:v>1.83</c:v>
                </c:pt>
                <c:pt idx="441">
                  <c:v>1.85</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numCache>
            </c:numRef>
          </c:val>
          <c:smooth val="0"/>
          <c:extLst>
            <c:ext xmlns:c16="http://schemas.microsoft.com/office/drawing/2014/chart" uri="{C3380CC4-5D6E-409C-BE32-E72D297353CC}">
              <c16:uniqueId val="{00000002-8697-49D6-BE15-24505A0A651F}"/>
            </c:ext>
          </c:extLst>
        </c:ser>
        <c:ser>
          <c:idx val="3"/>
          <c:order val="3"/>
          <c:tx>
            <c:strRef>
              <c:f>'Data for Credit Spreads'!$L$12</c:f>
              <c:strCache>
                <c:ptCount val="1"/>
                <c:pt idx="0">
                  <c:v>Merrill Lynch A Adj Spread</c:v>
                </c:pt>
              </c:strCache>
            </c:strRef>
          </c:tx>
          <c:spPr>
            <a:ln w="12700" cap="rnd">
              <a:solidFill>
                <a:schemeClr val="accent4"/>
              </a:solidFill>
              <a:round/>
            </a:ln>
            <a:effectLst/>
          </c:spPr>
          <c:marker>
            <c:symbol val="none"/>
          </c:marker>
          <c:cat>
            <c:numRef>
              <c:f>'Data for Credit Spreads'!$H$13:$H$473</c:f>
              <c:numCache>
                <c:formatCode>d\-mmm\-yy</c:formatCode>
                <c:ptCount val="46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40238</c:v>
                </c:pt>
                <c:pt idx="363">
                  <c:v>40269</c:v>
                </c:pt>
                <c:pt idx="364">
                  <c:v>40299</c:v>
                </c:pt>
                <c:pt idx="365">
                  <c:v>40330</c:v>
                </c:pt>
                <c:pt idx="366">
                  <c:v>40360</c:v>
                </c:pt>
                <c:pt idx="367">
                  <c:v>40391</c:v>
                </c:pt>
                <c:pt idx="368">
                  <c:v>40422</c:v>
                </c:pt>
                <c:pt idx="369">
                  <c:v>40452</c:v>
                </c:pt>
                <c:pt idx="370">
                  <c:v>40483</c:v>
                </c:pt>
                <c:pt idx="371">
                  <c:v>40513</c:v>
                </c:pt>
                <c:pt idx="372">
                  <c:v>40544</c:v>
                </c:pt>
                <c:pt idx="373">
                  <c:v>40575</c:v>
                </c:pt>
                <c:pt idx="374">
                  <c:v>40603</c:v>
                </c:pt>
                <c:pt idx="375">
                  <c:v>40634</c:v>
                </c:pt>
                <c:pt idx="376">
                  <c:v>40664</c:v>
                </c:pt>
                <c:pt idx="377">
                  <c:v>40695</c:v>
                </c:pt>
                <c:pt idx="378">
                  <c:v>40725</c:v>
                </c:pt>
                <c:pt idx="379">
                  <c:v>40756</c:v>
                </c:pt>
                <c:pt idx="380">
                  <c:v>40787</c:v>
                </c:pt>
                <c:pt idx="381">
                  <c:v>40817</c:v>
                </c:pt>
                <c:pt idx="382">
                  <c:v>40848</c:v>
                </c:pt>
                <c:pt idx="383">
                  <c:v>40878</c:v>
                </c:pt>
                <c:pt idx="384">
                  <c:v>40909</c:v>
                </c:pt>
                <c:pt idx="385">
                  <c:v>40940</c:v>
                </c:pt>
                <c:pt idx="386">
                  <c:v>40969</c:v>
                </c:pt>
                <c:pt idx="387">
                  <c:v>41000</c:v>
                </c:pt>
                <c:pt idx="388">
                  <c:v>41030</c:v>
                </c:pt>
                <c:pt idx="389">
                  <c:v>41061</c:v>
                </c:pt>
                <c:pt idx="390">
                  <c:v>41091</c:v>
                </c:pt>
                <c:pt idx="391">
                  <c:v>41122</c:v>
                </c:pt>
                <c:pt idx="392">
                  <c:v>41153</c:v>
                </c:pt>
                <c:pt idx="393">
                  <c:v>41183</c:v>
                </c:pt>
                <c:pt idx="394">
                  <c:v>41214</c:v>
                </c:pt>
                <c:pt idx="395">
                  <c:v>41244</c:v>
                </c:pt>
                <c:pt idx="396">
                  <c:v>41275</c:v>
                </c:pt>
                <c:pt idx="397">
                  <c:v>41306</c:v>
                </c:pt>
                <c:pt idx="398">
                  <c:v>41334</c:v>
                </c:pt>
                <c:pt idx="399">
                  <c:v>41365</c:v>
                </c:pt>
                <c:pt idx="400">
                  <c:v>41395</c:v>
                </c:pt>
                <c:pt idx="401">
                  <c:v>41426</c:v>
                </c:pt>
                <c:pt idx="402">
                  <c:v>41456</c:v>
                </c:pt>
                <c:pt idx="403">
                  <c:v>41487</c:v>
                </c:pt>
                <c:pt idx="404">
                  <c:v>41518</c:v>
                </c:pt>
                <c:pt idx="405">
                  <c:v>41548</c:v>
                </c:pt>
                <c:pt idx="406">
                  <c:v>41579</c:v>
                </c:pt>
                <c:pt idx="407">
                  <c:v>41609</c:v>
                </c:pt>
                <c:pt idx="408">
                  <c:v>41640</c:v>
                </c:pt>
                <c:pt idx="409">
                  <c:v>41671</c:v>
                </c:pt>
                <c:pt idx="410">
                  <c:v>41699</c:v>
                </c:pt>
                <c:pt idx="411">
                  <c:v>41730</c:v>
                </c:pt>
                <c:pt idx="412">
                  <c:v>41760</c:v>
                </c:pt>
                <c:pt idx="413">
                  <c:v>41791</c:v>
                </c:pt>
                <c:pt idx="414">
                  <c:v>41821</c:v>
                </c:pt>
                <c:pt idx="415">
                  <c:v>41852</c:v>
                </c:pt>
                <c:pt idx="416">
                  <c:v>41883</c:v>
                </c:pt>
                <c:pt idx="417">
                  <c:v>41913</c:v>
                </c:pt>
                <c:pt idx="418">
                  <c:v>41944</c:v>
                </c:pt>
                <c:pt idx="419">
                  <c:v>41974</c:v>
                </c:pt>
                <c:pt idx="420">
                  <c:v>42005</c:v>
                </c:pt>
                <c:pt idx="421">
                  <c:v>42036</c:v>
                </c:pt>
                <c:pt idx="422">
                  <c:v>42064</c:v>
                </c:pt>
                <c:pt idx="423">
                  <c:v>42095</c:v>
                </c:pt>
                <c:pt idx="424">
                  <c:v>42125</c:v>
                </c:pt>
                <c:pt idx="425">
                  <c:v>42156</c:v>
                </c:pt>
                <c:pt idx="426">
                  <c:v>42186</c:v>
                </c:pt>
                <c:pt idx="427">
                  <c:v>42217</c:v>
                </c:pt>
                <c:pt idx="428">
                  <c:v>42248</c:v>
                </c:pt>
                <c:pt idx="429">
                  <c:v>42278</c:v>
                </c:pt>
                <c:pt idx="430">
                  <c:v>42309</c:v>
                </c:pt>
                <c:pt idx="431">
                  <c:v>42339</c:v>
                </c:pt>
                <c:pt idx="432">
                  <c:v>42370</c:v>
                </c:pt>
                <c:pt idx="433">
                  <c:v>42401</c:v>
                </c:pt>
                <c:pt idx="434">
                  <c:v>42430</c:v>
                </c:pt>
                <c:pt idx="435">
                  <c:v>42461</c:v>
                </c:pt>
                <c:pt idx="436">
                  <c:v>42491</c:v>
                </c:pt>
                <c:pt idx="437">
                  <c:v>42522</c:v>
                </c:pt>
                <c:pt idx="438">
                  <c:v>42552</c:v>
                </c:pt>
                <c:pt idx="439">
                  <c:v>42583</c:v>
                </c:pt>
                <c:pt idx="440">
                  <c:v>42614</c:v>
                </c:pt>
                <c:pt idx="441">
                  <c:v>42644</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numCache>
            </c:numRef>
          </c:cat>
          <c:val>
            <c:numRef>
              <c:f>'Data for Credit Spreads'!$L$13:$L$473</c:f>
              <c:numCache>
                <c:formatCode>General</c:formatCode>
                <c:ptCount val="4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1.7</c:v>
                </c:pt>
                <c:pt idx="363">
                  <c:v>1.48</c:v>
                </c:pt>
                <c:pt idx="364">
                  <c:v>1.43</c:v>
                </c:pt>
                <c:pt idx="365">
                  <c:v>1.88</c:v>
                </c:pt>
                <c:pt idx="366">
                  <c:v>1.9</c:v>
                </c:pt>
                <c:pt idx="367">
                  <c:v>1.71</c:v>
                </c:pt>
                <c:pt idx="368">
                  <c:v>1.76</c:v>
                </c:pt>
                <c:pt idx="369">
                  <c:v>1.66</c:v>
                </c:pt>
                <c:pt idx="370">
                  <c:v>1.64</c:v>
                </c:pt>
                <c:pt idx="371">
                  <c:v>1.66</c:v>
                </c:pt>
                <c:pt idx="372">
                  <c:v>1.51</c:v>
                </c:pt>
                <c:pt idx="373">
                  <c:v>1.45</c:v>
                </c:pt>
                <c:pt idx="374">
                  <c:v>1.35</c:v>
                </c:pt>
                <c:pt idx="375">
                  <c:v>1.35</c:v>
                </c:pt>
                <c:pt idx="376">
                  <c:v>1.32</c:v>
                </c:pt>
                <c:pt idx="377">
                  <c:v>1.42</c:v>
                </c:pt>
                <c:pt idx="378">
                  <c:v>1.47</c:v>
                </c:pt>
                <c:pt idx="379">
                  <c:v>1.53</c:v>
                </c:pt>
                <c:pt idx="380">
                  <c:v>2.0299999999999998</c:v>
                </c:pt>
                <c:pt idx="381">
                  <c:v>2.4</c:v>
                </c:pt>
                <c:pt idx="382">
                  <c:v>2.14</c:v>
                </c:pt>
                <c:pt idx="383">
                  <c:v>2.5299999999999998</c:v>
                </c:pt>
                <c:pt idx="384">
                  <c:v>2.35</c:v>
                </c:pt>
                <c:pt idx="385">
                  <c:v>2.0099999999999998</c:v>
                </c:pt>
                <c:pt idx="386">
                  <c:v>1.79</c:v>
                </c:pt>
                <c:pt idx="387">
                  <c:v>1.68</c:v>
                </c:pt>
                <c:pt idx="388">
                  <c:v>1.78</c:v>
                </c:pt>
                <c:pt idx="389">
                  <c:v>2.06</c:v>
                </c:pt>
                <c:pt idx="390">
                  <c:v>1.83</c:v>
                </c:pt>
                <c:pt idx="391">
                  <c:v>1.6</c:v>
                </c:pt>
                <c:pt idx="392">
                  <c:v>1.53</c:v>
                </c:pt>
                <c:pt idx="393">
                  <c:v>1.34</c:v>
                </c:pt>
                <c:pt idx="394">
                  <c:v>1.18</c:v>
                </c:pt>
                <c:pt idx="395">
                  <c:v>1.28</c:v>
                </c:pt>
                <c:pt idx="396">
                  <c:v>1.2</c:v>
                </c:pt>
                <c:pt idx="397">
                  <c:v>1.1499999999999999</c:v>
                </c:pt>
                <c:pt idx="398">
                  <c:v>1.1599999999999999</c:v>
                </c:pt>
                <c:pt idx="399">
                  <c:v>1.19</c:v>
                </c:pt>
                <c:pt idx="400">
                  <c:v>1.1499999999999999</c:v>
                </c:pt>
                <c:pt idx="401">
                  <c:v>1.1499999999999999</c:v>
                </c:pt>
                <c:pt idx="402">
                  <c:v>1.32</c:v>
                </c:pt>
                <c:pt idx="403">
                  <c:v>1.17</c:v>
                </c:pt>
                <c:pt idx="404">
                  <c:v>1.18</c:v>
                </c:pt>
                <c:pt idx="405">
                  <c:v>1.18</c:v>
                </c:pt>
                <c:pt idx="406">
                  <c:v>1.1000000000000001</c:v>
                </c:pt>
                <c:pt idx="407">
                  <c:v>1.05</c:v>
                </c:pt>
                <c:pt idx="408">
                  <c:v>0.95</c:v>
                </c:pt>
                <c:pt idx="409">
                  <c:v>0.96</c:v>
                </c:pt>
                <c:pt idx="410">
                  <c:v>0.9</c:v>
                </c:pt>
                <c:pt idx="411">
                  <c:v>0.88</c:v>
                </c:pt>
                <c:pt idx="412">
                  <c:v>0.86</c:v>
                </c:pt>
                <c:pt idx="413">
                  <c:v>0.86</c:v>
                </c:pt>
                <c:pt idx="414">
                  <c:v>0.84</c:v>
                </c:pt>
                <c:pt idx="415">
                  <c:v>0.85</c:v>
                </c:pt>
                <c:pt idx="416">
                  <c:v>0.86</c:v>
                </c:pt>
                <c:pt idx="417">
                  <c:v>0.94</c:v>
                </c:pt>
                <c:pt idx="418">
                  <c:v>0.99</c:v>
                </c:pt>
                <c:pt idx="419">
                  <c:v>1.04</c:v>
                </c:pt>
                <c:pt idx="420">
                  <c:v>1.07</c:v>
                </c:pt>
                <c:pt idx="421">
                  <c:v>1.1200000000000001</c:v>
                </c:pt>
                <c:pt idx="422">
                  <c:v>0.99</c:v>
                </c:pt>
                <c:pt idx="423">
                  <c:v>1.06</c:v>
                </c:pt>
                <c:pt idx="424">
                  <c:v>1.03</c:v>
                </c:pt>
                <c:pt idx="425">
                  <c:v>1.08</c:v>
                </c:pt>
                <c:pt idx="426">
                  <c:v>1.1499999999999999</c:v>
                </c:pt>
                <c:pt idx="427">
                  <c:v>1.22</c:v>
                </c:pt>
                <c:pt idx="428">
                  <c:v>1.31</c:v>
                </c:pt>
                <c:pt idx="429">
                  <c:v>1.36</c:v>
                </c:pt>
                <c:pt idx="430">
                  <c:v>1.25</c:v>
                </c:pt>
                <c:pt idx="431">
                  <c:v>1.19</c:v>
                </c:pt>
                <c:pt idx="432">
                  <c:v>1.25</c:v>
                </c:pt>
                <c:pt idx="433">
                  <c:v>1.49</c:v>
                </c:pt>
                <c:pt idx="434">
                  <c:v>1.52</c:v>
                </c:pt>
                <c:pt idx="435">
                  <c:v>1.3</c:v>
                </c:pt>
                <c:pt idx="436">
                  <c:v>1.17</c:v>
                </c:pt>
                <c:pt idx="437">
                  <c:v>1.18</c:v>
                </c:pt>
                <c:pt idx="438">
                  <c:v>1.26</c:v>
                </c:pt>
                <c:pt idx="439">
                  <c:v>1.17</c:v>
                </c:pt>
                <c:pt idx="440">
                  <c:v>1.0900000000000001</c:v>
                </c:pt>
                <c:pt idx="441">
                  <c:v>1.1299999999999999</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numCache>
            </c:numRef>
          </c:val>
          <c:smooth val="0"/>
          <c:extLst>
            <c:ext xmlns:c16="http://schemas.microsoft.com/office/drawing/2014/chart" uri="{C3380CC4-5D6E-409C-BE32-E72D297353CC}">
              <c16:uniqueId val="{00000003-8697-49D6-BE15-24505A0A651F}"/>
            </c:ext>
          </c:extLst>
        </c:ser>
        <c:ser>
          <c:idx val="4"/>
          <c:order val="4"/>
          <c:tx>
            <c:strRef>
              <c:f>'Data for Credit Spreads'!$M$12</c:f>
              <c:strCache>
                <c:ptCount val="1"/>
                <c:pt idx="0">
                  <c:v>Merrill Lynch AA Adj Spread</c:v>
                </c:pt>
              </c:strCache>
            </c:strRef>
          </c:tx>
          <c:spPr>
            <a:ln w="12700" cap="rnd">
              <a:solidFill>
                <a:schemeClr val="accent5"/>
              </a:solidFill>
              <a:round/>
            </a:ln>
            <a:effectLst/>
          </c:spPr>
          <c:marker>
            <c:symbol val="none"/>
          </c:marker>
          <c:cat>
            <c:numRef>
              <c:f>'Data for Credit Spreads'!$H$13:$H$473</c:f>
              <c:numCache>
                <c:formatCode>d\-mmm\-yy</c:formatCode>
                <c:ptCount val="46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40238</c:v>
                </c:pt>
                <c:pt idx="363">
                  <c:v>40269</c:v>
                </c:pt>
                <c:pt idx="364">
                  <c:v>40299</c:v>
                </c:pt>
                <c:pt idx="365">
                  <c:v>40330</c:v>
                </c:pt>
                <c:pt idx="366">
                  <c:v>40360</c:v>
                </c:pt>
                <c:pt idx="367">
                  <c:v>40391</c:v>
                </c:pt>
                <c:pt idx="368">
                  <c:v>40422</c:v>
                </c:pt>
                <c:pt idx="369">
                  <c:v>40452</c:v>
                </c:pt>
                <c:pt idx="370">
                  <c:v>40483</c:v>
                </c:pt>
                <c:pt idx="371">
                  <c:v>40513</c:v>
                </c:pt>
                <c:pt idx="372">
                  <c:v>40544</c:v>
                </c:pt>
                <c:pt idx="373">
                  <c:v>40575</c:v>
                </c:pt>
                <c:pt idx="374">
                  <c:v>40603</c:v>
                </c:pt>
                <c:pt idx="375">
                  <c:v>40634</c:v>
                </c:pt>
                <c:pt idx="376">
                  <c:v>40664</c:v>
                </c:pt>
                <c:pt idx="377">
                  <c:v>40695</c:v>
                </c:pt>
                <c:pt idx="378">
                  <c:v>40725</c:v>
                </c:pt>
                <c:pt idx="379">
                  <c:v>40756</c:v>
                </c:pt>
                <c:pt idx="380">
                  <c:v>40787</c:v>
                </c:pt>
                <c:pt idx="381">
                  <c:v>40817</c:v>
                </c:pt>
                <c:pt idx="382">
                  <c:v>40848</c:v>
                </c:pt>
                <c:pt idx="383">
                  <c:v>40878</c:v>
                </c:pt>
                <c:pt idx="384">
                  <c:v>40909</c:v>
                </c:pt>
                <c:pt idx="385">
                  <c:v>40940</c:v>
                </c:pt>
                <c:pt idx="386">
                  <c:v>40969</c:v>
                </c:pt>
                <c:pt idx="387">
                  <c:v>41000</c:v>
                </c:pt>
                <c:pt idx="388">
                  <c:v>41030</c:v>
                </c:pt>
                <c:pt idx="389">
                  <c:v>41061</c:v>
                </c:pt>
                <c:pt idx="390">
                  <c:v>41091</c:v>
                </c:pt>
                <c:pt idx="391">
                  <c:v>41122</c:v>
                </c:pt>
                <c:pt idx="392">
                  <c:v>41153</c:v>
                </c:pt>
                <c:pt idx="393">
                  <c:v>41183</c:v>
                </c:pt>
                <c:pt idx="394">
                  <c:v>41214</c:v>
                </c:pt>
                <c:pt idx="395">
                  <c:v>41244</c:v>
                </c:pt>
                <c:pt idx="396">
                  <c:v>41275</c:v>
                </c:pt>
                <c:pt idx="397">
                  <c:v>41306</c:v>
                </c:pt>
                <c:pt idx="398">
                  <c:v>41334</c:v>
                </c:pt>
                <c:pt idx="399">
                  <c:v>41365</c:v>
                </c:pt>
                <c:pt idx="400">
                  <c:v>41395</c:v>
                </c:pt>
                <c:pt idx="401">
                  <c:v>41426</c:v>
                </c:pt>
                <c:pt idx="402">
                  <c:v>41456</c:v>
                </c:pt>
                <c:pt idx="403">
                  <c:v>41487</c:v>
                </c:pt>
                <c:pt idx="404">
                  <c:v>41518</c:v>
                </c:pt>
                <c:pt idx="405">
                  <c:v>41548</c:v>
                </c:pt>
                <c:pt idx="406">
                  <c:v>41579</c:v>
                </c:pt>
                <c:pt idx="407">
                  <c:v>41609</c:v>
                </c:pt>
                <c:pt idx="408">
                  <c:v>41640</c:v>
                </c:pt>
                <c:pt idx="409">
                  <c:v>41671</c:v>
                </c:pt>
                <c:pt idx="410">
                  <c:v>41699</c:v>
                </c:pt>
                <c:pt idx="411">
                  <c:v>41730</c:v>
                </c:pt>
                <c:pt idx="412">
                  <c:v>41760</c:v>
                </c:pt>
                <c:pt idx="413">
                  <c:v>41791</c:v>
                </c:pt>
                <c:pt idx="414">
                  <c:v>41821</c:v>
                </c:pt>
                <c:pt idx="415">
                  <c:v>41852</c:v>
                </c:pt>
                <c:pt idx="416">
                  <c:v>41883</c:v>
                </c:pt>
                <c:pt idx="417">
                  <c:v>41913</c:v>
                </c:pt>
                <c:pt idx="418">
                  <c:v>41944</c:v>
                </c:pt>
                <c:pt idx="419">
                  <c:v>41974</c:v>
                </c:pt>
                <c:pt idx="420">
                  <c:v>42005</c:v>
                </c:pt>
                <c:pt idx="421">
                  <c:v>42036</c:v>
                </c:pt>
                <c:pt idx="422">
                  <c:v>42064</c:v>
                </c:pt>
                <c:pt idx="423">
                  <c:v>42095</c:v>
                </c:pt>
                <c:pt idx="424">
                  <c:v>42125</c:v>
                </c:pt>
                <c:pt idx="425">
                  <c:v>42156</c:v>
                </c:pt>
                <c:pt idx="426">
                  <c:v>42186</c:v>
                </c:pt>
                <c:pt idx="427">
                  <c:v>42217</c:v>
                </c:pt>
                <c:pt idx="428">
                  <c:v>42248</c:v>
                </c:pt>
                <c:pt idx="429">
                  <c:v>42278</c:v>
                </c:pt>
                <c:pt idx="430">
                  <c:v>42309</c:v>
                </c:pt>
                <c:pt idx="431">
                  <c:v>42339</c:v>
                </c:pt>
                <c:pt idx="432">
                  <c:v>42370</c:v>
                </c:pt>
                <c:pt idx="433">
                  <c:v>42401</c:v>
                </c:pt>
                <c:pt idx="434">
                  <c:v>42430</c:v>
                </c:pt>
                <c:pt idx="435">
                  <c:v>42461</c:v>
                </c:pt>
                <c:pt idx="436">
                  <c:v>42491</c:v>
                </c:pt>
                <c:pt idx="437">
                  <c:v>42522</c:v>
                </c:pt>
                <c:pt idx="438">
                  <c:v>42552</c:v>
                </c:pt>
                <c:pt idx="439">
                  <c:v>42583</c:v>
                </c:pt>
                <c:pt idx="440">
                  <c:v>42614</c:v>
                </c:pt>
                <c:pt idx="441">
                  <c:v>42644</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numCache>
            </c:numRef>
          </c:cat>
          <c:val>
            <c:numRef>
              <c:f>'Data for Credit Spreads'!$M$13:$M$473</c:f>
              <c:numCache>
                <c:formatCode>General</c:formatCode>
                <c:ptCount val="4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1.23</c:v>
                </c:pt>
                <c:pt idx="363">
                  <c:v>1.01</c:v>
                </c:pt>
                <c:pt idx="364">
                  <c:v>0.96</c:v>
                </c:pt>
                <c:pt idx="365">
                  <c:v>1.43</c:v>
                </c:pt>
                <c:pt idx="366">
                  <c:v>1.39</c:v>
                </c:pt>
                <c:pt idx="367">
                  <c:v>1.22</c:v>
                </c:pt>
                <c:pt idx="368">
                  <c:v>1.26</c:v>
                </c:pt>
                <c:pt idx="369">
                  <c:v>1.2</c:v>
                </c:pt>
                <c:pt idx="370">
                  <c:v>1.17</c:v>
                </c:pt>
                <c:pt idx="371">
                  <c:v>1.23</c:v>
                </c:pt>
                <c:pt idx="372">
                  <c:v>1.1000000000000001</c:v>
                </c:pt>
                <c:pt idx="373">
                  <c:v>1.1200000000000001</c:v>
                </c:pt>
                <c:pt idx="374">
                  <c:v>1.05</c:v>
                </c:pt>
                <c:pt idx="375">
                  <c:v>1.06</c:v>
                </c:pt>
                <c:pt idx="376">
                  <c:v>1.02</c:v>
                </c:pt>
                <c:pt idx="377">
                  <c:v>1.1200000000000001</c:v>
                </c:pt>
                <c:pt idx="378">
                  <c:v>1.19</c:v>
                </c:pt>
                <c:pt idx="379">
                  <c:v>1.26</c:v>
                </c:pt>
                <c:pt idx="380">
                  <c:v>1.71</c:v>
                </c:pt>
                <c:pt idx="381">
                  <c:v>1.93</c:v>
                </c:pt>
                <c:pt idx="382">
                  <c:v>1.62</c:v>
                </c:pt>
                <c:pt idx="383">
                  <c:v>1.92</c:v>
                </c:pt>
                <c:pt idx="384">
                  <c:v>1.67</c:v>
                </c:pt>
                <c:pt idx="385">
                  <c:v>1.47</c:v>
                </c:pt>
                <c:pt idx="386">
                  <c:v>1.26</c:v>
                </c:pt>
                <c:pt idx="387">
                  <c:v>1.22</c:v>
                </c:pt>
                <c:pt idx="388">
                  <c:v>1.27</c:v>
                </c:pt>
                <c:pt idx="389">
                  <c:v>1.49</c:v>
                </c:pt>
                <c:pt idx="390">
                  <c:v>1.28</c:v>
                </c:pt>
                <c:pt idx="391">
                  <c:v>1.08</c:v>
                </c:pt>
                <c:pt idx="392">
                  <c:v>1.05</c:v>
                </c:pt>
                <c:pt idx="393">
                  <c:v>0.97</c:v>
                </c:pt>
                <c:pt idx="394">
                  <c:v>0.84</c:v>
                </c:pt>
                <c:pt idx="395">
                  <c:v>0.93</c:v>
                </c:pt>
                <c:pt idx="396">
                  <c:v>0.89</c:v>
                </c:pt>
                <c:pt idx="397">
                  <c:v>0.86</c:v>
                </c:pt>
                <c:pt idx="398">
                  <c:v>0.86</c:v>
                </c:pt>
                <c:pt idx="399">
                  <c:v>0.88</c:v>
                </c:pt>
                <c:pt idx="400">
                  <c:v>0.86</c:v>
                </c:pt>
                <c:pt idx="401">
                  <c:v>0.86</c:v>
                </c:pt>
                <c:pt idx="402">
                  <c:v>0.98</c:v>
                </c:pt>
                <c:pt idx="403">
                  <c:v>0.87</c:v>
                </c:pt>
                <c:pt idx="404">
                  <c:v>0.88</c:v>
                </c:pt>
                <c:pt idx="405">
                  <c:v>0.88</c:v>
                </c:pt>
                <c:pt idx="406">
                  <c:v>0.81</c:v>
                </c:pt>
                <c:pt idx="407">
                  <c:v>0.79</c:v>
                </c:pt>
                <c:pt idx="408">
                  <c:v>0.7</c:v>
                </c:pt>
                <c:pt idx="409">
                  <c:v>0.71</c:v>
                </c:pt>
                <c:pt idx="410">
                  <c:v>0.67</c:v>
                </c:pt>
                <c:pt idx="411">
                  <c:v>0.66</c:v>
                </c:pt>
                <c:pt idx="412">
                  <c:v>0.66</c:v>
                </c:pt>
                <c:pt idx="413">
                  <c:v>0.66</c:v>
                </c:pt>
                <c:pt idx="414">
                  <c:v>0.65</c:v>
                </c:pt>
                <c:pt idx="415">
                  <c:v>0.66</c:v>
                </c:pt>
                <c:pt idx="416">
                  <c:v>0.67</c:v>
                </c:pt>
                <c:pt idx="417">
                  <c:v>0.73</c:v>
                </c:pt>
                <c:pt idx="418">
                  <c:v>0.79</c:v>
                </c:pt>
                <c:pt idx="419">
                  <c:v>0.82</c:v>
                </c:pt>
                <c:pt idx="420">
                  <c:v>0.84</c:v>
                </c:pt>
                <c:pt idx="421">
                  <c:v>0.87</c:v>
                </c:pt>
                <c:pt idx="422">
                  <c:v>0.77</c:v>
                </c:pt>
                <c:pt idx="423">
                  <c:v>0.84</c:v>
                </c:pt>
                <c:pt idx="424">
                  <c:v>0.81</c:v>
                </c:pt>
                <c:pt idx="425">
                  <c:v>0.87</c:v>
                </c:pt>
                <c:pt idx="426">
                  <c:v>0.94</c:v>
                </c:pt>
                <c:pt idx="427">
                  <c:v>1</c:v>
                </c:pt>
                <c:pt idx="428">
                  <c:v>1.0900000000000001</c:v>
                </c:pt>
                <c:pt idx="429">
                  <c:v>1.0900000000000001</c:v>
                </c:pt>
                <c:pt idx="430">
                  <c:v>0.99</c:v>
                </c:pt>
                <c:pt idx="431">
                  <c:v>0.92</c:v>
                </c:pt>
                <c:pt idx="432">
                  <c:v>0.97</c:v>
                </c:pt>
                <c:pt idx="433">
                  <c:v>1.1100000000000001</c:v>
                </c:pt>
                <c:pt idx="434">
                  <c:v>1.1499999999999999</c:v>
                </c:pt>
                <c:pt idx="435">
                  <c:v>0.94</c:v>
                </c:pt>
                <c:pt idx="436">
                  <c:v>0.85</c:v>
                </c:pt>
                <c:pt idx="437">
                  <c:v>0.87</c:v>
                </c:pt>
                <c:pt idx="438">
                  <c:v>0.93</c:v>
                </c:pt>
                <c:pt idx="439">
                  <c:v>0.88</c:v>
                </c:pt>
                <c:pt idx="440">
                  <c:v>0.82</c:v>
                </c:pt>
                <c:pt idx="441">
                  <c:v>0.87</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numCache>
            </c:numRef>
          </c:val>
          <c:smooth val="0"/>
          <c:extLst>
            <c:ext xmlns:c16="http://schemas.microsoft.com/office/drawing/2014/chart" uri="{C3380CC4-5D6E-409C-BE32-E72D297353CC}">
              <c16:uniqueId val="{00000004-8697-49D6-BE15-24505A0A651F}"/>
            </c:ext>
          </c:extLst>
        </c:ser>
        <c:ser>
          <c:idx val="5"/>
          <c:order val="5"/>
          <c:tx>
            <c:strRef>
              <c:f>'Data for Credit Spreads'!$N$12</c:f>
              <c:strCache>
                <c:ptCount val="1"/>
                <c:pt idx="0">
                  <c:v>Merrill Lynch AAA Adj Spread</c:v>
                </c:pt>
              </c:strCache>
            </c:strRef>
          </c:tx>
          <c:spPr>
            <a:ln w="12700" cap="rnd">
              <a:solidFill>
                <a:schemeClr val="accent6"/>
              </a:solidFill>
              <a:round/>
            </a:ln>
            <a:effectLst/>
          </c:spPr>
          <c:marker>
            <c:symbol val="none"/>
          </c:marker>
          <c:cat>
            <c:numRef>
              <c:f>'Data for Credit Spreads'!$H$13:$H$473</c:f>
              <c:numCache>
                <c:formatCode>d\-mmm\-yy</c:formatCode>
                <c:ptCount val="46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40238</c:v>
                </c:pt>
                <c:pt idx="363">
                  <c:v>40269</c:v>
                </c:pt>
                <c:pt idx="364">
                  <c:v>40299</c:v>
                </c:pt>
                <c:pt idx="365">
                  <c:v>40330</c:v>
                </c:pt>
                <c:pt idx="366">
                  <c:v>40360</c:v>
                </c:pt>
                <c:pt idx="367">
                  <c:v>40391</c:v>
                </c:pt>
                <c:pt idx="368">
                  <c:v>40422</c:v>
                </c:pt>
                <c:pt idx="369">
                  <c:v>40452</c:v>
                </c:pt>
                <c:pt idx="370">
                  <c:v>40483</c:v>
                </c:pt>
                <c:pt idx="371">
                  <c:v>40513</c:v>
                </c:pt>
                <c:pt idx="372">
                  <c:v>40544</c:v>
                </c:pt>
                <c:pt idx="373">
                  <c:v>40575</c:v>
                </c:pt>
                <c:pt idx="374">
                  <c:v>40603</c:v>
                </c:pt>
                <c:pt idx="375">
                  <c:v>40634</c:v>
                </c:pt>
                <c:pt idx="376">
                  <c:v>40664</c:v>
                </c:pt>
                <c:pt idx="377">
                  <c:v>40695</c:v>
                </c:pt>
                <c:pt idx="378">
                  <c:v>40725</c:v>
                </c:pt>
                <c:pt idx="379">
                  <c:v>40756</c:v>
                </c:pt>
                <c:pt idx="380">
                  <c:v>40787</c:v>
                </c:pt>
                <c:pt idx="381">
                  <c:v>40817</c:v>
                </c:pt>
                <c:pt idx="382">
                  <c:v>40848</c:v>
                </c:pt>
                <c:pt idx="383">
                  <c:v>40878</c:v>
                </c:pt>
                <c:pt idx="384">
                  <c:v>40909</c:v>
                </c:pt>
                <c:pt idx="385">
                  <c:v>40940</c:v>
                </c:pt>
                <c:pt idx="386">
                  <c:v>40969</c:v>
                </c:pt>
                <c:pt idx="387">
                  <c:v>41000</c:v>
                </c:pt>
                <c:pt idx="388">
                  <c:v>41030</c:v>
                </c:pt>
                <c:pt idx="389">
                  <c:v>41061</c:v>
                </c:pt>
                <c:pt idx="390">
                  <c:v>41091</c:v>
                </c:pt>
                <c:pt idx="391">
                  <c:v>41122</c:v>
                </c:pt>
                <c:pt idx="392">
                  <c:v>41153</c:v>
                </c:pt>
                <c:pt idx="393">
                  <c:v>41183</c:v>
                </c:pt>
                <c:pt idx="394">
                  <c:v>41214</c:v>
                </c:pt>
                <c:pt idx="395">
                  <c:v>41244</c:v>
                </c:pt>
                <c:pt idx="396">
                  <c:v>41275</c:v>
                </c:pt>
                <c:pt idx="397">
                  <c:v>41306</c:v>
                </c:pt>
                <c:pt idx="398">
                  <c:v>41334</c:v>
                </c:pt>
                <c:pt idx="399">
                  <c:v>41365</c:v>
                </c:pt>
                <c:pt idx="400">
                  <c:v>41395</c:v>
                </c:pt>
                <c:pt idx="401">
                  <c:v>41426</c:v>
                </c:pt>
                <c:pt idx="402">
                  <c:v>41456</c:v>
                </c:pt>
                <c:pt idx="403">
                  <c:v>41487</c:v>
                </c:pt>
                <c:pt idx="404">
                  <c:v>41518</c:v>
                </c:pt>
                <c:pt idx="405">
                  <c:v>41548</c:v>
                </c:pt>
                <c:pt idx="406">
                  <c:v>41579</c:v>
                </c:pt>
                <c:pt idx="407">
                  <c:v>41609</c:v>
                </c:pt>
                <c:pt idx="408">
                  <c:v>41640</c:v>
                </c:pt>
                <c:pt idx="409">
                  <c:v>41671</c:v>
                </c:pt>
                <c:pt idx="410">
                  <c:v>41699</c:v>
                </c:pt>
                <c:pt idx="411">
                  <c:v>41730</c:v>
                </c:pt>
                <c:pt idx="412">
                  <c:v>41760</c:v>
                </c:pt>
                <c:pt idx="413">
                  <c:v>41791</c:v>
                </c:pt>
                <c:pt idx="414">
                  <c:v>41821</c:v>
                </c:pt>
                <c:pt idx="415">
                  <c:v>41852</c:v>
                </c:pt>
                <c:pt idx="416">
                  <c:v>41883</c:v>
                </c:pt>
                <c:pt idx="417">
                  <c:v>41913</c:v>
                </c:pt>
                <c:pt idx="418">
                  <c:v>41944</c:v>
                </c:pt>
                <c:pt idx="419">
                  <c:v>41974</c:v>
                </c:pt>
                <c:pt idx="420">
                  <c:v>42005</c:v>
                </c:pt>
                <c:pt idx="421">
                  <c:v>42036</c:v>
                </c:pt>
                <c:pt idx="422">
                  <c:v>42064</c:v>
                </c:pt>
                <c:pt idx="423">
                  <c:v>42095</c:v>
                </c:pt>
                <c:pt idx="424">
                  <c:v>42125</c:v>
                </c:pt>
                <c:pt idx="425">
                  <c:v>42156</c:v>
                </c:pt>
                <c:pt idx="426">
                  <c:v>42186</c:v>
                </c:pt>
                <c:pt idx="427">
                  <c:v>42217</c:v>
                </c:pt>
                <c:pt idx="428">
                  <c:v>42248</c:v>
                </c:pt>
                <c:pt idx="429">
                  <c:v>42278</c:v>
                </c:pt>
                <c:pt idx="430">
                  <c:v>42309</c:v>
                </c:pt>
                <c:pt idx="431">
                  <c:v>42339</c:v>
                </c:pt>
                <c:pt idx="432">
                  <c:v>42370</c:v>
                </c:pt>
                <c:pt idx="433">
                  <c:v>42401</c:v>
                </c:pt>
                <c:pt idx="434">
                  <c:v>42430</c:v>
                </c:pt>
                <c:pt idx="435">
                  <c:v>42461</c:v>
                </c:pt>
                <c:pt idx="436">
                  <c:v>42491</c:v>
                </c:pt>
                <c:pt idx="437">
                  <c:v>42522</c:v>
                </c:pt>
                <c:pt idx="438">
                  <c:v>42552</c:v>
                </c:pt>
                <c:pt idx="439">
                  <c:v>42583</c:v>
                </c:pt>
                <c:pt idx="440">
                  <c:v>42614</c:v>
                </c:pt>
                <c:pt idx="441">
                  <c:v>42644</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numCache>
            </c:numRef>
          </c:cat>
          <c:val>
            <c:numRef>
              <c:f>'Data for Credit Spreads'!$N$13:$N$473</c:f>
              <c:numCache>
                <c:formatCode>General</c:formatCode>
                <c:ptCount val="46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0.74</c:v>
                </c:pt>
                <c:pt idx="363">
                  <c:v>0.65</c:v>
                </c:pt>
                <c:pt idx="364">
                  <c:v>0.57999999999999996</c:v>
                </c:pt>
                <c:pt idx="365">
                  <c:v>0.78</c:v>
                </c:pt>
                <c:pt idx="366">
                  <c:v>0.83</c:v>
                </c:pt>
                <c:pt idx="367">
                  <c:v>0.78</c:v>
                </c:pt>
                <c:pt idx="368">
                  <c:v>0.76</c:v>
                </c:pt>
                <c:pt idx="369">
                  <c:v>0.69</c:v>
                </c:pt>
                <c:pt idx="370">
                  <c:v>0.67</c:v>
                </c:pt>
                <c:pt idx="371">
                  <c:v>0.68</c:v>
                </c:pt>
                <c:pt idx="372">
                  <c:v>0.66</c:v>
                </c:pt>
                <c:pt idx="373">
                  <c:v>0.67</c:v>
                </c:pt>
                <c:pt idx="374">
                  <c:v>0.63</c:v>
                </c:pt>
                <c:pt idx="375">
                  <c:v>0.59</c:v>
                </c:pt>
                <c:pt idx="376">
                  <c:v>0.57999999999999996</c:v>
                </c:pt>
                <c:pt idx="377">
                  <c:v>0.64</c:v>
                </c:pt>
                <c:pt idx="378">
                  <c:v>0.64</c:v>
                </c:pt>
                <c:pt idx="379">
                  <c:v>0.71</c:v>
                </c:pt>
                <c:pt idx="380">
                  <c:v>0.86</c:v>
                </c:pt>
                <c:pt idx="381">
                  <c:v>0.91</c:v>
                </c:pt>
                <c:pt idx="382">
                  <c:v>0.8</c:v>
                </c:pt>
                <c:pt idx="383">
                  <c:v>1.07</c:v>
                </c:pt>
                <c:pt idx="384">
                  <c:v>0.87</c:v>
                </c:pt>
                <c:pt idx="385">
                  <c:v>0.85</c:v>
                </c:pt>
                <c:pt idx="386">
                  <c:v>0.73</c:v>
                </c:pt>
                <c:pt idx="387">
                  <c:v>0.65</c:v>
                </c:pt>
                <c:pt idx="388">
                  <c:v>0.76</c:v>
                </c:pt>
                <c:pt idx="389">
                  <c:v>0.87</c:v>
                </c:pt>
                <c:pt idx="390">
                  <c:v>0.78</c:v>
                </c:pt>
                <c:pt idx="391">
                  <c:v>0.66</c:v>
                </c:pt>
                <c:pt idx="392">
                  <c:v>0.65</c:v>
                </c:pt>
                <c:pt idx="393">
                  <c:v>0.56999999999999995</c:v>
                </c:pt>
                <c:pt idx="394">
                  <c:v>0.51</c:v>
                </c:pt>
                <c:pt idx="395">
                  <c:v>0.57999999999999996</c:v>
                </c:pt>
                <c:pt idx="396">
                  <c:v>0.64</c:v>
                </c:pt>
                <c:pt idx="397">
                  <c:v>0.61</c:v>
                </c:pt>
                <c:pt idx="398">
                  <c:v>0.6</c:v>
                </c:pt>
                <c:pt idx="399">
                  <c:v>0.63</c:v>
                </c:pt>
                <c:pt idx="400">
                  <c:v>0.65</c:v>
                </c:pt>
                <c:pt idx="401">
                  <c:v>0.65</c:v>
                </c:pt>
                <c:pt idx="402">
                  <c:v>0.73</c:v>
                </c:pt>
                <c:pt idx="403">
                  <c:v>0.7</c:v>
                </c:pt>
                <c:pt idx="404">
                  <c:v>0.7</c:v>
                </c:pt>
                <c:pt idx="405">
                  <c:v>0.73</c:v>
                </c:pt>
                <c:pt idx="406">
                  <c:v>0.72</c:v>
                </c:pt>
                <c:pt idx="407">
                  <c:v>0.7</c:v>
                </c:pt>
                <c:pt idx="408">
                  <c:v>0.6</c:v>
                </c:pt>
                <c:pt idx="409">
                  <c:v>0.57999999999999996</c:v>
                </c:pt>
                <c:pt idx="410">
                  <c:v>0.56999999999999995</c:v>
                </c:pt>
                <c:pt idx="411">
                  <c:v>0.53</c:v>
                </c:pt>
                <c:pt idx="412">
                  <c:v>0.53</c:v>
                </c:pt>
                <c:pt idx="413">
                  <c:v>0.53</c:v>
                </c:pt>
                <c:pt idx="414">
                  <c:v>0.53</c:v>
                </c:pt>
                <c:pt idx="415">
                  <c:v>0.52</c:v>
                </c:pt>
                <c:pt idx="416">
                  <c:v>0.55000000000000004</c:v>
                </c:pt>
                <c:pt idx="417">
                  <c:v>0.59</c:v>
                </c:pt>
                <c:pt idx="418">
                  <c:v>0.63</c:v>
                </c:pt>
                <c:pt idx="419">
                  <c:v>0.63</c:v>
                </c:pt>
                <c:pt idx="420">
                  <c:v>0.65</c:v>
                </c:pt>
                <c:pt idx="421">
                  <c:v>0.66</c:v>
                </c:pt>
                <c:pt idx="422">
                  <c:v>0.66</c:v>
                </c:pt>
                <c:pt idx="423">
                  <c:v>0.69</c:v>
                </c:pt>
                <c:pt idx="424">
                  <c:v>0.69</c:v>
                </c:pt>
                <c:pt idx="425">
                  <c:v>0.74</c:v>
                </c:pt>
                <c:pt idx="426">
                  <c:v>0.78</c:v>
                </c:pt>
                <c:pt idx="427">
                  <c:v>0.84</c:v>
                </c:pt>
                <c:pt idx="428">
                  <c:v>0.89</c:v>
                </c:pt>
                <c:pt idx="429">
                  <c:v>0.87</c:v>
                </c:pt>
                <c:pt idx="430">
                  <c:v>0.8</c:v>
                </c:pt>
                <c:pt idx="431">
                  <c:v>0.75</c:v>
                </c:pt>
                <c:pt idx="432">
                  <c:v>0.75</c:v>
                </c:pt>
                <c:pt idx="433">
                  <c:v>0.93</c:v>
                </c:pt>
                <c:pt idx="434">
                  <c:v>0.89</c:v>
                </c:pt>
                <c:pt idx="435">
                  <c:v>0.78</c:v>
                </c:pt>
                <c:pt idx="436">
                  <c:v>0.71</c:v>
                </c:pt>
                <c:pt idx="437">
                  <c:v>0.75</c:v>
                </c:pt>
                <c:pt idx="438">
                  <c:v>0.86</c:v>
                </c:pt>
                <c:pt idx="439">
                  <c:v>0.84</c:v>
                </c:pt>
                <c:pt idx="440">
                  <c:v>0.8</c:v>
                </c:pt>
                <c:pt idx="441">
                  <c:v>0.84</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numCache>
            </c:numRef>
          </c:val>
          <c:smooth val="0"/>
          <c:extLst>
            <c:ext xmlns:c16="http://schemas.microsoft.com/office/drawing/2014/chart" uri="{C3380CC4-5D6E-409C-BE32-E72D297353CC}">
              <c16:uniqueId val="{00000005-8697-49D6-BE15-24505A0A651F}"/>
            </c:ext>
          </c:extLst>
        </c:ser>
        <c:dLbls>
          <c:showLegendKey val="0"/>
          <c:showVal val="0"/>
          <c:showCatName val="0"/>
          <c:showSerName val="0"/>
          <c:showPercent val="0"/>
          <c:showBubbleSize val="0"/>
        </c:dLbls>
        <c:smooth val="0"/>
        <c:axId val="749972495"/>
        <c:axId val="657659951"/>
      </c:lineChart>
      <c:dateAx>
        <c:axId val="749972495"/>
        <c:scaling>
          <c:orientation val="minMax"/>
        </c:scaling>
        <c:delete val="0"/>
        <c:axPos val="b"/>
        <c:numFmt formatCode="d\-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657659951"/>
        <c:crosses val="autoZero"/>
        <c:auto val="1"/>
        <c:lblOffset val="100"/>
        <c:baseTimeUnit val="months"/>
      </c:dateAx>
      <c:valAx>
        <c:axId val="6576599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499724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82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mtClean="0">
                <a:latin typeface="Times New Roman" pitchFamily="18" charset="0"/>
              </a:defRPr>
            </a:lvl1pPr>
          </a:lstStyle>
          <a:p>
            <a:pPr>
              <a:defRPr/>
            </a:pPr>
            <a:endParaRPr lang="en-029" dirty="0"/>
          </a:p>
        </p:txBody>
      </p:sp>
      <p:sp>
        <p:nvSpPr>
          <p:cNvPr id="239821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mtClean="0">
                <a:latin typeface="Times New Roman" pitchFamily="18" charset="0"/>
              </a:defRPr>
            </a:lvl1pPr>
          </a:lstStyle>
          <a:p>
            <a:pPr>
              <a:defRPr/>
            </a:pPr>
            <a:endParaRPr lang="en-029" dirty="0"/>
          </a:p>
        </p:txBody>
      </p:sp>
      <p:sp>
        <p:nvSpPr>
          <p:cNvPr id="239821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mtClean="0">
                <a:latin typeface="Times New Roman" pitchFamily="18" charset="0"/>
              </a:defRPr>
            </a:lvl1pPr>
          </a:lstStyle>
          <a:p>
            <a:pPr>
              <a:defRPr/>
            </a:pPr>
            <a:endParaRPr lang="en-029" dirty="0"/>
          </a:p>
        </p:txBody>
      </p:sp>
      <p:sp>
        <p:nvSpPr>
          <p:cNvPr id="239821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mtClean="0">
                <a:latin typeface="Times New Roman" pitchFamily="18" charset="0"/>
              </a:defRPr>
            </a:lvl1pPr>
          </a:lstStyle>
          <a:p>
            <a:pPr>
              <a:defRPr/>
            </a:pPr>
            <a:fld id="{11C74777-65C1-4589-86ED-71E2E4D4761C}" type="slidenum">
              <a:rPr lang="en-029"/>
              <a:pPr>
                <a:defRPr/>
              </a:pPr>
              <a:t>‹#›</a:t>
            </a:fld>
            <a:endParaRPr lang="en-029" dirty="0"/>
          </a:p>
        </p:txBody>
      </p:sp>
    </p:spTree>
    <p:extLst>
      <p:ext uri="{BB962C8B-B14F-4D97-AF65-F5344CB8AC3E}">
        <p14:creationId xmlns:p14="http://schemas.microsoft.com/office/powerpoint/2010/main" val="2882765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1371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07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2164987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87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4039792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48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669871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38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167518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5171"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126719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671018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82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653686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392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702507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745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2419795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4643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437138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10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961559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486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2418656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6384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932689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64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247743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10595"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2345943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0752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915381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7699"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392059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159747"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029" dirty="0"/>
          </a:p>
        </p:txBody>
      </p:sp>
    </p:spTree>
    <p:extLst>
      <p:ext uri="{BB962C8B-B14F-4D97-AF65-F5344CB8AC3E}">
        <p14:creationId xmlns:p14="http://schemas.microsoft.com/office/powerpoint/2010/main" val="3280342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646331"/>
          </a:xfrm>
          <a:prstGeom prst="rect">
            <a:avLst/>
          </a:prstGeom>
          <a:noFill/>
        </p:spPr>
        <p:txBody>
          <a:bodyPr wrap="square" rtlCol="0">
            <a:spAutoFit/>
          </a:bodyPr>
          <a:lstStyle/>
          <a:p>
            <a:pPr algn="r"/>
            <a:r>
              <a:rPr lang="en-US" altLang="ko-KR" sz="1800" b="1" i="1" baseline="0" dirty="0">
                <a:latin typeface="Cambria" pitchFamily="18" charset="0"/>
              </a:rPr>
              <a:t>Credit Analysis in Project Finance and Corporate Finance</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a:t>Title</a:t>
            </a:r>
            <a:endParaRPr lang="ko-KR" dirty="0"/>
          </a:p>
        </p:txBody>
      </p:sp>
    </p:spTree>
    <p:extLst>
      <p:ext uri="{BB962C8B-B14F-4D97-AF65-F5344CB8AC3E}">
        <p14:creationId xmlns:p14="http://schemas.microsoft.com/office/powerpoint/2010/main" val="4155373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a:t>Click to edit Master text styles</a:t>
            </a:r>
            <a:endParaRPr lang="ko-KR" altLang="en-US" dirty="0"/>
          </a:p>
          <a:p>
            <a:pPr lvl="1"/>
            <a:r>
              <a:rPr lang="en-US" altLang="ko-KR" dirty="0"/>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7235" y="6294684"/>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7" name="Date Placeholder 6"/>
          <p:cNvSpPr>
            <a:spLocks noGrp="1"/>
          </p:cNvSpPr>
          <p:nvPr>
            <p:ph type="dt" sz="half" idx="10"/>
          </p:nvPr>
        </p:nvSpPr>
        <p:spPr/>
        <p:txBody>
          <a:bodyPr/>
          <a:lstStyle/>
          <a:p>
            <a:endParaRPr lang="ko-KR" altLang="en-US"/>
          </a:p>
        </p:txBody>
      </p:sp>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1555530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a:t>Click to edit Master text styles</a:t>
            </a:r>
            <a:endParaRPr lang="ko-KR" altLang="en-US" dirty="0"/>
          </a:p>
          <a:p>
            <a:pPr lvl="1"/>
            <a:r>
              <a:rPr lang="en-US" altLang="ko-KR" dirty="0"/>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0" y="6286520"/>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1" name="슬라이드 번호 개체 틀 5"/>
          <p:cNvSpPr txBox="1">
            <a:spLocks/>
          </p:cNvSpPr>
          <p:nvPr userDrawn="1"/>
        </p:nvSpPr>
        <p:spPr>
          <a:xfrm>
            <a:off x="7864102" y="6536553"/>
            <a:ext cx="851303" cy="214314"/>
          </a:xfrm>
          <a:prstGeom prst="rect">
            <a:avLst/>
          </a:prstGeom>
        </p:spPr>
        <p:txBody>
          <a:bodyPr vert="horz" lIns="91440" tIns="45720" rIns="91440" bIns="45720" rtlCol="0" anchor="ctr"/>
          <a:lstStyle>
            <a:defPPr>
              <a:defRPr lang="en-GB"/>
            </a:defPPr>
            <a:lvl1pPr algn="r" rtl="0" eaLnBrk="0" fontAlgn="base" hangingPunct="0">
              <a:spcBef>
                <a:spcPct val="0"/>
              </a:spcBef>
              <a:spcAft>
                <a:spcPct val="0"/>
              </a:spcAft>
              <a:defRPr sz="1108" kern="1200">
                <a:solidFill>
                  <a:schemeClr val="accent1"/>
                </a:solidFill>
                <a:latin typeface="Arial" pitchFamily="34" charset="0"/>
                <a:ea typeface="+mn-ea"/>
                <a:cs typeface="+mn-cs"/>
              </a:defRPr>
            </a:lvl1pPr>
            <a:lvl2pPr marL="457200" algn="ctr" rtl="0" eaLnBrk="0" fontAlgn="base" hangingPunct="0">
              <a:spcBef>
                <a:spcPct val="0"/>
              </a:spcBef>
              <a:spcAft>
                <a:spcPct val="0"/>
              </a:spcAft>
              <a:defRPr sz="1200"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1200"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1200"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2916795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751762" cy="777875"/>
          </a:xfrm>
        </p:spPr>
        <p:txBody>
          <a:bodyPr/>
          <a:lstStyle>
            <a:lvl1pPr>
              <a:defRPr lang="en-US" sz="2954" kern="1200" baseline="0" dirty="0" smtClean="0">
                <a:solidFill>
                  <a:schemeClr val="tx1"/>
                </a:solidFill>
                <a:latin typeface="Franklin Gothic Demi" pitchFamily="34" charset="0"/>
                <a:ea typeface="+mj-ea"/>
                <a:cs typeface="Times New Roman" pitchFamily="18" charset="0"/>
              </a:defRPr>
            </a:lvl1pPr>
          </a:lstStyle>
          <a:p>
            <a:r>
              <a:rPr lang="en-US" dirty="0"/>
              <a:t>Click to edit Master title style</a:t>
            </a:r>
          </a:p>
        </p:txBody>
      </p:sp>
      <p:sp>
        <p:nvSpPr>
          <p:cNvPr id="3" name="Text Placeholder 2"/>
          <p:cNvSpPr>
            <a:spLocks noGrp="1"/>
          </p:cNvSpPr>
          <p:nvPr>
            <p:ph type="body" idx="1"/>
          </p:nvPr>
        </p:nvSpPr>
        <p:spPr>
          <a:xfrm>
            <a:off x="630237" y="1202582"/>
            <a:ext cx="3868738" cy="441159"/>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774763"/>
            <a:ext cx="4117975" cy="434346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02582"/>
            <a:ext cx="3752850" cy="431058"/>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1774763"/>
            <a:ext cx="4210050" cy="429433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직사각형 42"/>
          <p:cNvSpPr/>
          <p:nvPr userDrawn="1"/>
        </p:nvSpPr>
        <p:spPr>
          <a:xfrm>
            <a:off x="0" y="6249245"/>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5" name="슬라이드 번호 개체 틀 5"/>
          <p:cNvSpPr>
            <a:spLocks noGrp="1"/>
          </p:cNvSpPr>
          <p:nvPr>
            <p:ph type="sldNum" sz="quarter" idx="12"/>
          </p:nvPr>
        </p:nvSpPr>
        <p:spPr>
          <a:xfrm>
            <a:off x="8053382" y="6513781"/>
            <a:ext cx="785818"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212200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p:txBody>
          <a:bodyPr/>
          <a:lstStyle/>
          <a:p>
            <a:fld id="{267C1E7E-E5B0-47D0-B31A-917788A5ACF2}" type="slidenum">
              <a:rPr lang="en-US" smtClean="0"/>
              <a:t>‹#›</a:t>
            </a:fld>
            <a:endParaRPr lang="en-US" dirty="0"/>
          </a:p>
        </p:txBody>
      </p:sp>
      <p:sp>
        <p:nvSpPr>
          <p:cNvPr id="9" name="TextBox 8"/>
          <p:cNvSpPr txBox="1"/>
          <p:nvPr userDrawn="1"/>
        </p:nvSpPr>
        <p:spPr>
          <a:xfrm>
            <a:off x="990600" y="4724400"/>
            <a:ext cx="1600200" cy="990600"/>
          </a:xfrm>
          <a:prstGeom prst="rect">
            <a:avLst/>
          </a:prstGeom>
          <a:noFill/>
        </p:spPr>
        <p:txBody>
          <a:bodyPr wrap="square" rtlCol="0">
            <a:spAutoFit/>
          </a:bodyPr>
          <a:lstStyle/>
          <a:p>
            <a:endParaRPr lang="en-US" dirty="0"/>
          </a:p>
        </p:txBody>
      </p:sp>
      <p:pic>
        <p:nvPicPr>
          <p:cNvPr id="11" name="그림 10" descr="KBI Logo.jpg"/>
          <p:cNvPicPr>
            <a:picLocks noChangeAspect="1"/>
          </p:cNvPicPr>
          <p:nvPr userDrawn="1"/>
        </p:nvPicPr>
        <p:blipFill>
          <a:blip r:embed="rId2" cstate="print"/>
          <a:stretch>
            <a:fillRect/>
          </a:stretch>
        </p:blipFill>
        <p:spPr>
          <a:xfrm>
            <a:off x="304800" y="6389009"/>
            <a:ext cx="1584176" cy="357540"/>
          </a:xfrm>
          <a:prstGeom prst="rect">
            <a:avLst/>
          </a:prstGeom>
        </p:spPr>
      </p:pic>
    </p:spTree>
    <p:extLst>
      <p:ext uri="{BB962C8B-B14F-4D97-AF65-F5344CB8AC3E}">
        <p14:creationId xmlns:p14="http://schemas.microsoft.com/office/powerpoint/2010/main" val="1487305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fr-FR" dirty="0"/>
          </a:p>
        </p:txBody>
      </p:sp>
      <p:sp>
        <p:nvSpPr>
          <p:cNvPr id="5" name="Footer Placeholder 4"/>
          <p:cNvSpPr>
            <a:spLocks noGrp="1"/>
          </p:cNvSpPr>
          <p:nvPr>
            <p:ph type="ftr" sz="quarter" idx="11"/>
          </p:nvPr>
        </p:nvSpPr>
        <p:spPr/>
        <p:txBody>
          <a:bodyPr/>
          <a:lstStyle>
            <a:lvl1pPr>
              <a:defRPr/>
            </a:lvl1pPr>
          </a:lstStyle>
          <a:p>
            <a:endParaRPr lang="en-US" altLang="fr-FR" dirty="0"/>
          </a:p>
        </p:txBody>
      </p:sp>
      <p:sp>
        <p:nvSpPr>
          <p:cNvPr id="6" name="Slide Number Placeholder 5"/>
          <p:cNvSpPr>
            <a:spLocks noGrp="1"/>
          </p:cNvSpPr>
          <p:nvPr>
            <p:ph type="sldNum" sz="quarter" idx="12"/>
          </p:nvPr>
        </p:nvSpPr>
        <p:spPr/>
        <p:txBody>
          <a:bodyPr/>
          <a:lstStyle>
            <a:lvl1pPr>
              <a:defRPr/>
            </a:lvl1pPr>
          </a:lstStyle>
          <a:p>
            <a:fld id="{A23555A7-0483-45B2-90CB-C536543EEA55}" type="slidenum">
              <a:rPr lang="en-US" altLang="fr-FR"/>
              <a:pPr/>
              <a:t>‹#›</a:t>
            </a:fld>
            <a:endParaRPr lang="en-US" altLang="fr-FR" dirty="0"/>
          </a:p>
        </p:txBody>
      </p:sp>
    </p:spTree>
    <p:extLst>
      <p:ext uri="{BB962C8B-B14F-4D97-AF65-F5344CB8AC3E}">
        <p14:creationId xmlns:p14="http://schemas.microsoft.com/office/powerpoint/2010/main" val="38405142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0C3A1854-6B63-4059-B360-A3C4972BF0FC}" type="slidenum">
              <a:rPr lang="ko-KR" altLang="en-US" smtClean="0"/>
              <a:pPr/>
              <a:t>‹#›</a:t>
            </a:fld>
            <a:endParaRPr lang="ko-KR" altLang="en-US"/>
          </a:p>
        </p:txBody>
      </p:sp>
    </p:spTree>
    <p:extLst>
      <p:ext uri="{BB962C8B-B14F-4D97-AF65-F5344CB8AC3E}">
        <p14:creationId xmlns:p14="http://schemas.microsoft.com/office/powerpoint/2010/main" val="226654884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22" r:id="rId3"/>
    <p:sldLayoutId id="2147483708" r:id="rId4"/>
    <p:sldLayoutId id="2147483710" r:id="rId5"/>
    <p:sldLayoutId id="2147483723" r:id="rId6"/>
  </p:sldLayoutIdLst>
  <p:hf hdr="0" ftr="0" dt="0"/>
  <p:txStyles>
    <p:titleStyle>
      <a:lvl1pPr algn="ctr" defTabSz="844083" rtl="0" eaLnBrk="1" latinLnBrk="1" hangingPunct="1">
        <a:spcBef>
          <a:spcPct val="0"/>
        </a:spcBef>
        <a:buNone/>
        <a:defRPr sz="4062" kern="1200">
          <a:solidFill>
            <a:schemeClr val="tx1"/>
          </a:solidFill>
          <a:latin typeface="Times New Roman" pitchFamily="18" charset="0"/>
          <a:ea typeface="+mj-ea"/>
          <a:cs typeface="Times New Roman" pitchFamily="18" charset="0"/>
        </a:defRPr>
      </a:lvl1pPr>
    </p:titleStyle>
    <p:bodyStyle>
      <a:lvl1pPr marL="316531" indent="-316531" algn="l" defTabSz="844083" rtl="0" eaLnBrk="0" latinLnBrk="1" hangingPunct="1">
        <a:spcBef>
          <a:spcPct val="20000"/>
        </a:spcBef>
        <a:buFont typeface="Arial" pitchFamily="34" charset="0"/>
        <a:buChar char="•"/>
        <a:defRPr sz="2954" kern="1200">
          <a:solidFill>
            <a:schemeClr val="tx1"/>
          </a:solidFill>
          <a:latin typeface="Times New Roman" pitchFamily="18" charset="0"/>
          <a:ea typeface="+mn-ea"/>
          <a:cs typeface="Times New Roman" pitchFamily="18" charset="0"/>
        </a:defRPr>
      </a:lvl1pPr>
      <a:lvl2pPr marL="685817" indent="-263776" algn="l" defTabSz="844083" rtl="0" eaLnBrk="1" latinLnBrk="1" hangingPunct="1">
        <a:spcBef>
          <a:spcPct val="20000"/>
        </a:spcBef>
        <a:buFont typeface="Arial" pitchFamily="34" charset="0"/>
        <a:buChar char="–"/>
        <a:defRPr sz="2585" kern="1200">
          <a:solidFill>
            <a:schemeClr val="tx1"/>
          </a:solidFill>
          <a:latin typeface="Times New Roman" pitchFamily="18" charset="0"/>
          <a:ea typeface="+mn-ea"/>
          <a:cs typeface="Times New Roman" pitchFamily="18" charset="0"/>
        </a:defRPr>
      </a:lvl2pPr>
      <a:lvl3pPr marL="1055103" indent="-211021" algn="l" defTabSz="844083" rtl="0" eaLnBrk="1" latinLnBrk="1" hangingPunct="1">
        <a:spcBef>
          <a:spcPct val="20000"/>
        </a:spcBef>
        <a:buFont typeface="Arial" pitchFamily="34" charset="0"/>
        <a:buChar char="•"/>
        <a:defRPr sz="2215" kern="1200">
          <a:solidFill>
            <a:schemeClr val="tx1"/>
          </a:solidFill>
          <a:latin typeface="Times New Roman" pitchFamily="18" charset="0"/>
          <a:ea typeface="+mn-ea"/>
          <a:cs typeface="Times New Roman" pitchFamily="18" charset="0"/>
        </a:defRPr>
      </a:lvl3pPr>
      <a:lvl4pPr marL="1477145" indent="-211021" algn="l" defTabSz="844083" rtl="0" eaLnBrk="1" latinLnBrk="1" hangingPunct="1">
        <a:spcBef>
          <a:spcPct val="20000"/>
        </a:spcBef>
        <a:buFont typeface="Arial" pitchFamily="34" charset="0"/>
        <a:buChar char="–"/>
        <a:defRPr sz="1846" kern="1200">
          <a:solidFill>
            <a:schemeClr val="tx1"/>
          </a:solidFill>
          <a:latin typeface="Times New Roman" pitchFamily="18" charset="0"/>
          <a:ea typeface="+mn-ea"/>
          <a:cs typeface="Times New Roman" pitchFamily="18" charset="0"/>
        </a:defRPr>
      </a:lvl4pPr>
      <a:lvl5pPr marL="1899186" indent="-211021" algn="l" defTabSz="844083" rtl="0" eaLnBrk="1" latinLnBrk="1" hangingPunct="1">
        <a:spcBef>
          <a:spcPct val="20000"/>
        </a:spcBef>
        <a:buFont typeface="Arial" pitchFamily="34" charset="0"/>
        <a:buChar char="»"/>
        <a:defRPr sz="1846" kern="1200">
          <a:solidFill>
            <a:schemeClr val="tx1"/>
          </a:solidFill>
          <a:latin typeface="Times New Roman" pitchFamily="18" charset="0"/>
          <a:ea typeface="+mn-ea"/>
          <a:cs typeface="Times New Roman" pitchFamily="18" charset="0"/>
        </a:defRPr>
      </a:lvl5pPr>
      <a:lvl6pPr marL="2321227"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6pPr>
      <a:lvl7pPr marL="2743269"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7pPr>
      <a:lvl8pPr marL="3165310"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8pPr>
      <a:lvl9pPr marL="3587351" indent="-211021" algn="l" defTabSz="844083" rtl="0" eaLnBrk="1" latinLnBrk="1" hangingPunct="1">
        <a:spcBef>
          <a:spcPct val="20000"/>
        </a:spcBef>
        <a:buFont typeface="Arial" pitchFamily="34" charset="0"/>
        <a:buChar char="•"/>
        <a:defRPr sz="1846" kern="1200">
          <a:solidFill>
            <a:schemeClr val="tx1"/>
          </a:solidFill>
          <a:latin typeface="+mn-lt"/>
          <a:ea typeface="+mn-ea"/>
          <a:cs typeface="+mn-cs"/>
        </a:defRPr>
      </a:lvl9pPr>
    </p:bodyStyle>
    <p:otherStyle>
      <a:defPPr>
        <a:defRPr lang="ko-KR"/>
      </a:defPPr>
      <a:lvl1pPr marL="0" algn="l" defTabSz="844083" rtl="0" eaLnBrk="1" latinLnBrk="1" hangingPunct="1">
        <a:defRPr sz="1662" kern="1200">
          <a:solidFill>
            <a:schemeClr val="tx1"/>
          </a:solidFill>
          <a:latin typeface="+mn-lt"/>
          <a:ea typeface="+mn-ea"/>
          <a:cs typeface="+mn-cs"/>
        </a:defRPr>
      </a:lvl1pPr>
      <a:lvl2pPr marL="422041" algn="l" defTabSz="844083" rtl="0" eaLnBrk="1" latinLnBrk="1" hangingPunct="1">
        <a:defRPr sz="1662" kern="1200">
          <a:solidFill>
            <a:schemeClr val="tx1"/>
          </a:solidFill>
          <a:latin typeface="+mn-lt"/>
          <a:ea typeface="+mn-ea"/>
          <a:cs typeface="+mn-cs"/>
        </a:defRPr>
      </a:lvl2pPr>
      <a:lvl3pPr marL="844083" algn="l" defTabSz="844083" rtl="0" eaLnBrk="1" latinLnBrk="1" hangingPunct="1">
        <a:defRPr sz="1662" kern="1200">
          <a:solidFill>
            <a:schemeClr val="tx1"/>
          </a:solidFill>
          <a:latin typeface="+mn-lt"/>
          <a:ea typeface="+mn-ea"/>
          <a:cs typeface="+mn-cs"/>
        </a:defRPr>
      </a:lvl3pPr>
      <a:lvl4pPr marL="1266124" algn="l" defTabSz="844083" rtl="0" eaLnBrk="1" latinLnBrk="1" hangingPunct="1">
        <a:defRPr sz="1662" kern="1200">
          <a:solidFill>
            <a:schemeClr val="tx1"/>
          </a:solidFill>
          <a:latin typeface="+mn-lt"/>
          <a:ea typeface="+mn-ea"/>
          <a:cs typeface="+mn-cs"/>
        </a:defRPr>
      </a:lvl4pPr>
      <a:lvl5pPr marL="1688165" algn="l" defTabSz="844083" rtl="0" eaLnBrk="1" latinLnBrk="1" hangingPunct="1">
        <a:defRPr sz="1662" kern="1200">
          <a:solidFill>
            <a:schemeClr val="tx1"/>
          </a:solidFill>
          <a:latin typeface="+mn-lt"/>
          <a:ea typeface="+mn-ea"/>
          <a:cs typeface="+mn-cs"/>
        </a:defRPr>
      </a:lvl5pPr>
      <a:lvl6pPr marL="2110207" algn="l" defTabSz="844083" rtl="0" eaLnBrk="1" latinLnBrk="1" hangingPunct="1">
        <a:defRPr sz="1662" kern="1200">
          <a:solidFill>
            <a:schemeClr val="tx1"/>
          </a:solidFill>
          <a:latin typeface="+mn-lt"/>
          <a:ea typeface="+mn-ea"/>
          <a:cs typeface="+mn-cs"/>
        </a:defRPr>
      </a:lvl6pPr>
      <a:lvl7pPr marL="2532248" algn="l" defTabSz="844083" rtl="0" eaLnBrk="1" latinLnBrk="1" hangingPunct="1">
        <a:defRPr sz="1662" kern="1200">
          <a:solidFill>
            <a:schemeClr val="tx1"/>
          </a:solidFill>
          <a:latin typeface="+mn-lt"/>
          <a:ea typeface="+mn-ea"/>
          <a:cs typeface="+mn-cs"/>
        </a:defRPr>
      </a:lvl7pPr>
      <a:lvl8pPr marL="2954289" algn="l" defTabSz="844083" rtl="0" eaLnBrk="1" latinLnBrk="1" hangingPunct="1">
        <a:defRPr sz="1662" kern="1200">
          <a:solidFill>
            <a:schemeClr val="tx1"/>
          </a:solidFill>
          <a:latin typeface="+mn-lt"/>
          <a:ea typeface="+mn-ea"/>
          <a:cs typeface="+mn-cs"/>
        </a:defRPr>
      </a:lvl8pPr>
      <a:lvl9pPr marL="3376331" algn="l" defTabSz="844083" rtl="0" eaLnBrk="1" latinLnBrk="1"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13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0" latinLnBrk="0" hangingPunct="0"/>
            <a:r>
              <a:rPr lang="en-US" dirty="0"/>
              <a:t>History as a Guide in Financial Analysis: Project Finance versus Corporate Finance</a:t>
            </a:r>
          </a:p>
        </p:txBody>
      </p:sp>
      <p:sp>
        <p:nvSpPr>
          <p:cNvPr id="7" name="Text Placeholder 6"/>
          <p:cNvSpPr>
            <a:spLocks noGrp="1"/>
          </p:cNvSpPr>
          <p:nvPr>
            <p:ph type="body" idx="1"/>
          </p:nvPr>
        </p:nvSpPr>
        <p:spPr>
          <a:xfrm>
            <a:off x="682996" y="1423161"/>
            <a:ext cx="3868738" cy="441159"/>
          </a:xfrm>
        </p:spPr>
        <p:txBody>
          <a:bodyPr>
            <a:noAutofit/>
          </a:bodyPr>
          <a:lstStyle/>
          <a:p>
            <a:pPr algn="ctr"/>
            <a:r>
              <a:rPr lang="en-US" sz="2800" dirty="0"/>
              <a:t>Corporate Finance</a:t>
            </a:r>
          </a:p>
        </p:txBody>
      </p:sp>
      <p:sp>
        <p:nvSpPr>
          <p:cNvPr id="8" name="Content Placeholder 7"/>
          <p:cNvSpPr>
            <a:spLocks noGrp="1"/>
          </p:cNvSpPr>
          <p:nvPr>
            <p:ph sz="half" idx="2"/>
          </p:nvPr>
        </p:nvSpPr>
        <p:spPr>
          <a:xfrm>
            <a:off x="587375" y="2133600"/>
            <a:ext cx="4041775" cy="4168838"/>
          </a:xfrm>
        </p:spPr>
        <p:txBody>
          <a:bodyPr>
            <a:normAutofit/>
          </a:bodyPr>
          <a:lstStyle/>
          <a:p>
            <a:pPr latinLnBrk="0" hangingPunct="0"/>
            <a:r>
              <a:rPr lang="en-US" dirty="0"/>
              <a:t>Analysis is founded on history and evaluation of how companies will evolve relative to the past.</a:t>
            </a:r>
          </a:p>
          <a:p>
            <a:pPr latinLnBrk="0" hangingPunct="0"/>
            <a:r>
              <a:rPr lang="en-US" dirty="0"/>
              <a:t>Financing is important but not necessarily the primary part of the evaluation.</a:t>
            </a:r>
          </a:p>
          <a:p>
            <a:pPr latinLnBrk="0" hangingPunct="0"/>
            <a:r>
              <a:rPr lang="en-US" dirty="0"/>
              <a:t>Successful companies expected to continue growing.</a:t>
            </a:r>
          </a:p>
          <a:p>
            <a:pPr latinLnBrk="0" hangingPunct="0"/>
            <a:r>
              <a:rPr lang="en-US" dirty="0"/>
              <a:t>Focus on earnings, ROIC, P/E ratios, EV/EBITDA ratios and Debt/EBITDA.</a:t>
            </a:r>
          </a:p>
        </p:txBody>
      </p:sp>
      <p:sp>
        <p:nvSpPr>
          <p:cNvPr id="9" name="Text Placeholder 8"/>
          <p:cNvSpPr>
            <a:spLocks noGrp="1"/>
          </p:cNvSpPr>
          <p:nvPr>
            <p:ph type="body" sz="quarter" idx="3"/>
          </p:nvPr>
        </p:nvSpPr>
        <p:spPr>
          <a:xfrm>
            <a:off x="4629150" y="1423161"/>
            <a:ext cx="3752850" cy="431058"/>
          </a:xfrm>
        </p:spPr>
        <p:txBody>
          <a:bodyPr>
            <a:noAutofit/>
          </a:bodyPr>
          <a:lstStyle/>
          <a:p>
            <a:pPr algn="ctr"/>
            <a:r>
              <a:rPr lang="en-US" sz="2800" dirty="0"/>
              <a:t>Project Finance</a:t>
            </a:r>
          </a:p>
        </p:txBody>
      </p:sp>
      <p:sp>
        <p:nvSpPr>
          <p:cNvPr id="10" name="Content Placeholder 9"/>
          <p:cNvSpPr>
            <a:spLocks noGrp="1"/>
          </p:cNvSpPr>
          <p:nvPr>
            <p:ph sz="quarter" idx="4"/>
          </p:nvPr>
        </p:nvSpPr>
        <p:spPr>
          <a:xfrm>
            <a:off x="4662909" y="1989291"/>
            <a:ext cx="4210050" cy="4168838"/>
          </a:xfrm>
        </p:spPr>
        <p:txBody>
          <a:bodyPr>
            <a:normAutofit/>
          </a:bodyPr>
          <a:lstStyle/>
          <a:p>
            <a:pPr latinLnBrk="0" hangingPunct="0"/>
            <a:r>
              <a:rPr lang="en-US" dirty="0"/>
              <a:t>Since there is no history a series of consulting and engineering studies must be evaluated.</a:t>
            </a:r>
          </a:p>
          <a:p>
            <a:pPr latinLnBrk="0" hangingPunct="0"/>
            <a:r>
              <a:rPr lang="en-US" dirty="0"/>
              <a:t>The bank assesses whether the project works (engineering report).</a:t>
            </a:r>
          </a:p>
          <a:p>
            <a:pPr latinLnBrk="0" hangingPunct="0"/>
            <a:r>
              <a:rPr lang="en-US" dirty="0"/>
              <a:t>Successful projects will pay of all debt from cash flow and cease to operate.</a:t>
            </a:r>
          </a:p>
          <a:p>
            <a:pPr latinLnBrk="0" hangingPunct="0"/>
            <a:r>
              <a:rPr lang="en-US" dirty="0"/>
              <a:t>Focus on cash flow. Equity IRR and DSCR.</a:t>
            </a:r>
          </a:p>
        </p:txBody>
      </p:sp>
      <p:sp>
        <p:nvSpPr>
          <p:cNvPr id="2" name="Slide Number Placeholder 1"/>
          <p:cNvSpPr>
            <a:spLocks noGrp="1"/>
          </p:cNvSpPr>
          <p:nvPr>
            <p:ph type="sldNum" sz="quarter" idx="12"/>
          </p:nvPr>
        </p:nvSpPr>
        <p:spPr/>
        <p:txBody>
          <a:bodyPr/>
          <a:lstStyle/>
          <a:p>
            <a:pPr algn="ctr"/>
            <a:fld id="{0C3A1854-6B63-4059-B360-A3C4972BF0FC}" type="slidenum">
              <a:rPr lang="ko-KR" altLang="en-US" smtClean="0"/>
              <a:pPr algn="ctr"/>
              <a:t>1</a:t>
            </a:fld>
            <a:endParaRPr lang="ko-KR" altLang="en-US" dirty="0"/>
          </a:p>
        </p:txBody>
      </p:sp>
    </p:spTree>
    <p:extLst>
      <p:ext uri="{BB962C8B-B14F-4D97-AF65-F5344CB8AC3E}">
        <p14:creationId xmlns:p14="http://schemas.microsoft.com/office/powerpoint/2010/main" val="3603243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Corporate and Project Finance Ratios and Cash Flow</a:t>
            </a:r>
          </a:p>
        </p:txBody>
      </p:sp>
      <p:pic>
        <p:nvPicPr>
          <p:cNvPr id="4" name="Content Placeholder 3"/>
          <p:cNvPicPr>
            <a:picLocks noGrp="1" noChangeAspect="1"/>
          </p:cNvPicPr>
          <p:nvPr>
            <p:ph idx="1"/>
          </p:nvPr>
        </p:nvPicPr>
        <p:blipFill>
          <a:blip r:embed="rId2"/>
          <a:stretch>
            <a:fillRect/>
          </a:stretch>
        </p:blipFill>
        <p:spPr>
          <a:xfrm>
            <a:off x="428625" y="2198507"/>
            <a:ext cx="8286750" cy="3246799"/>
          </a:xfrm>
          <a:prstGeom prst="rect">
            <a:avLst/>
          </a:prstGeom>
        </p:spPr>
      </p:pic>
    </p:spTree>
    <p:extLst>
      <p:ext uri="{BB962C8B-B14F-4D97-AF65-F5344CB8AC3E}">
        <p14:creationId xmlns:p14="http://schemas.microsoft.com/office/powerpoint/2010/main" val="32589513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pPr eaLnBrk="0" latinLnBrk="0" hangingPunct="0"/>
            <a:r>
              <a:rPr lang="en-US" dirty="0"/>
              <a:t>Use of Different Ratios in Different Industries: Example of Using Ratios to Gauge Credit Rating</a:t>
            </a:r>
          </a:p>
        </p:txBody>
      </p:sp>
      <p:sp>
        <p:nvSpPr>
          <p:cNvPr id="70659" name="Rectangle 3"/>
          <p:cNvSpPr>
            <a:spLocks noGrp="1" noChangeArrowheads="1"/>
          </p:cNvSpPr>
          <p:nvPr>
            <p:ph idx="1"/>
          </p:nvPr>
        </p:nvSpPr>
        <p:spPr/>
        <p:txBody>
          <a:bodyPr/>
          <a:lstStyle/>
          <a:p>
            <a:pPr latinLnBrk="0" hangingPunct="0"/>
            <a:r>
              <a:rPr lang="en-US" dirty="0"/>
              <a:t>The credit ratios are shown next to the achieved ratios.  Concentrate on Funds from operations ratios.</a:t>
            </a:r>
          </a:p>
        </p:txBody>
      </p:sp>
      <p:pic>
        <p:nvPicPr>
          <p:cNvPr id="70660" name="Picture 4" descr="credit measures"/>
          <p:cNvPicPr>
            <a:picLocks noChangeAspect="1" noChangeArrowheads="1"/>
          </p:cNvPicPr>
          <p:nvPr/>
        </p:nvPicPr>
        <p:blipFill>
          <a:blip r:embed="rId3" cstate="print"/>
          <a:srcRect/>
          <a:stretch>
            <a:fillRect/>
          </a:stretch>
        </p:blipFill>
        <p:spPr bwMode="auto">
          <a:xfrm>
            <a:off x="3200400" y="2400300"/>
            <a:ext cx="4800600" cy="3600450"/>
          </a:xfrm>
          <a:prstGeom prst="rect">
            <a:avLst/>
          </a:prstGeom>
          <a:noFill/>
          <a:ln w="9525">
            <a:noFill/>
            <a:miter lim="800000"/>
            <a:headEnd/>
            <a:tailEnd/>
          </a:ln>
        </p:spPr>
      </p:pic>
      <p:sp>
        <p:nvSpPr>
          <p:cNvPr id="70661" name="Text Box 5"/>
          <p:cNvSpPr txBox="1">
            <a:spLocks noChangeArrowheads="1"/>
          </p:cNvSpPr>
          <p:nvPr/>
        </p:nvSpPr>
        <p:spPr bwMode="auto">
          <a:xfrm>
            <a:off x="533400" y="3657600"/>
            <a:ext cx="2133600" cy="639763"/>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dirty="0"/>
              <a:t>Note that based on business profile scores published by S&amp;P</a:t>
            </a:r>
          </a:p>
        </p:txBody>
      </p:sp>
      <p:sp>
        <p:nvSpPr>
          <p:cNvPr id="70662" name="Line 6"/>
          <p:cNvSpPr>
            <a:spLocks noChangeShapeType="1"/>
          </p:cNvSpPr>
          <p:nvPr/>
        </p:nvSpPr>
        <p:spPr bwMode="auto">
          <a:xfrm>
            <a:off x="1447800" y="4572000"/>
            <a:ext cx="1905000" cy="1066800"/>
          </a:xfrm>
          <a:prstGeom prst="line">
            <a:avLst/>
          </a:prstGeom>
          <a:noFill/>
          <a:ln w="12700">
            <a:solidFill>
              <a:schemeClr val="tx1"/>
            </a:solidFill>
            <a:round/>
            <a:headEnd type="none" w="sm" len="sm"/>
            <a:tailEnd type="triangle" w="sm" len="sm"/>
          </a:ln>
        </p:spPr>
        <p:txBody>
          <a:bodyPr/>
          <a:lstStyle/>
          <a:p>
            <a:endParaRPr lang="en-US"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100</a:t>
            </a:fld>
            <a:endParaRPr lang="ko-KR" altLang="en-US" dirty="0"/>
          </a:p>
        </p:txBody>
      </p:sp>
      <p:sp>
        <p:nvSpPr>
          <p:cNvPr id="2" name="TextBox 1"/>
          <p:cNvSpPr txBox="1"/>
          <p:nvPr/>
        </p:nvSpPr>
        <p:spPr>
          <a:xfrm>
            <a:off x="3352800" y="2400300"/>
            <a:ext cx="1676400" cy="342900"/>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2736165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ctrTitle"/>
          </p:nvPr>
        </p:nvSpPr>
        <p:spPr/>
        <p:txBody>
          <a:bodyPr/>
          <a:lstStyle/>
          <a:p>
            <a:r>
              <a:rPr lang="en-US" dirty="0"/>
              <a:t>Determining the Correct Ratio to Use in Measuring Profit</a:t>
            </a:r>
          </a:p>
        </p:txBody>
      </p:sp>
    </p:spTree>
    <p:extLst>
      <p:ext uri="{BB962C8B-B14F-4D97-AF65-F5344CB8AC3E}">
        <p14:creationId xmlns:p14="http://schemas.microsoft.com/office/powerpoint/2010/main" val="67431287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Executing a Peer Group Comparison</a:t>
            </a:r>
          </a:p>
        </p:txBody>
      </p:sp>
      <p:sp>
        <p:nvSpPr>
          <p:cNvPr id="3" name="Content Placeholder 2"/>
          <p:cNvSpPr>
            <a:spLocks noGrp="1"/>
          </p:cNvSpPr>
          <p:nvPr>
            <p:ph idx="1"/>
          </p:nvPr>
        </p:nvSpPr>
        <p:spPr/>
        <p:txBody>
          <a:bodyPr/>
          <a:lstStyle/>
          <a:p>
            <a:r>
              <a:rPr lang="en-US" dirty="0"/>
              <a:t>Peer Groups for Analysis of:</a:t>
            </a:r>
          </a:p>
          <a:p>
            <a:pPr lvl="1"/>
            <a:r>
              <a:rPr lang="en-US" dirty="0"/>
              <a:t>Value (Relative Valuation)</a:t>
            </a:r>
          </a:p>
          <a:p>
            <a:pPr lvl="1"/>
            <a:r>
              <a:rPr lang="en-US" dirty="0"/>
              <a:t>Determining Credit Standards</a:t>
            </a:r>
          </a:p>
          <a:p>
            <a:r>
              <a:rPr lang="en-US" dirty="0"/>
              <a:t>Issues with Peer Groups</a:t>
            </a:r>
          </a:p>
          <a:p>
            <a:pPr lvl="1"/>
            <a:r>
              <a:rPr lang="en-US" dirty="0"/>
              <a:t>Adjusting the statements for comparability </a:t>
            </a:r>
          </a:p>
          <a:p>
            <a:pPr lvl="1"/>
            <a:r>
              <a:rPr lang="en-US" dirty="0"/>
              <a:t>Problems with relative valuation and peer groups</a:t>
            </a:r>
          </a:p>
          <a:p>
            <a:pPr lvl="1"/>
            <a:r>
              <a:rPr lang="en-US" dirty="0"/>
              <a:t>Manipulation of peer groups</a:t>
            </a:r>
          </a:p>
          <a:p>
            <a:pPr lvl="1"/>
            <a:r>
              <a:rPr lang="en-US" dirty="0"/>
              <a:t>Changes in capitalization</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102</a:t>
            </a:fld>
            <a:endParaRPr lang="ko-KR" altLang="en-US" dirty="0"/>
          </a:p>
        </p:txBody>
      </p:sp>
    </p:spTree>
    <p:extLst>
      <p:ext uri="{BB962C8B-B14F-4D97-AF65-F5344CB8AC3E}">
        <p14:creationId xmlns:p14="http://schemas.microsoft.com/office/powerpoint/2010/main" val="138468192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Relevance of Measuring Profitability for Credit Analysis</a:t>
            </a:r>
          </a:p>
        </p:txBody>
      </p:sp>
      <p:sp>
        <p:nvSpPr>
          <p:cNvPr id="3" name="Content Placeholder 2"/>
          <p:cNvSpPr>
            <a:spLocks noGrp="1"/>
          </p:cNvSpPr>
          <p:nvPr>
            <p:ph idx="1"/>
          </p:nvPr>
        </p:nvSpPr>
        <p:spPr/>
        <p:txBody>
          <a:bodyPr/>
          <a:lstStyle/>
          <a:p>
            <a:pPr latinLnBrk="0" hangingPunct="0"/>
            <a:r>
              <a:rPr lang="en-US" dirty="0"/>
              <a:t>Some would say that the credit ratios are more important, but if there is no profit, there is no ability to repay debt</a:t>
            </a:r>
          </a:p>
          <a:p>
            <a:pPr latinLnBrk="0" hangingPunct="0"/>
            <a:r>
              <a:rPr lang="en-US" dirty="0"/>
              <a:t>Long-term profitability should be assessed</a:t>
            </a:r>
          </a:p>
          <a:p>
            <a:pPr latinLnBrk="0" hangingPunct="0"/>
            <a:r>
              <a:rPr lang="en-US" dirty="0"/>
              <a:t>The most important item is the danger of high rates of return</a:t>
            </a:r>
          </a:p>
          <a:p>
            <a:pPr lvl="1" eaLnBrk="0" latinLnBrk="0" hangingPunct="0"/>
            <a:r>
              <a:rPr lang="en-US" dirty="0"/>
              <a:t>Attract competitors</a:t>
            </a:r>
          </a:p>
          <a:p>
            <a:pPr lvl="1" eaLnBrk="0" latinLnBrk="0" hangingPunct="0"/>
            <a:r>
              <a:rPr lang="en-US" dirty="0"/>
              <a:t>Attract political risk</a:t>
            </a:r>
          </a:p>
          <a:p>
            <a:pPr lvl="1" eaLnBrk="0" latinLnBrk="0" hangingPunct="0"/>
            <a:r>
              <a:rPr lang="en-US" dirty="0"/>
              <a:t>Artificially inflated</a:t>
            </a:r>
          </a:p>
          <a:p>
            <a:pPr lvl="1" eaLnBrk="0" latinLnBrk="0" hangingPunct="0"/>
            <a:r>
              <a:rPr lang="en-US" dirty="0"/>
              <a:t>Subject to changes in tastes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103</a:t>
            </a:fld>
            <a:endParaRPr lang="ko-KR" altLang="en-US" dirty="0"/>
          </a:p>
        </p:txBody>
      </p:sp>
    </p:spTree>
    <p:extLst>
      <p:ext uri="{BB962C8B-B14F-4D97-AF65-F5344CB8AC3E}">
        <p14:creationId xmlns:p14="http://schemas.microsoft.com/office/powerpoint/2010/main" val="116293489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a:noAutofit/>
          </a:bodyPr>
          <a:lstStyle/>
          <a:p>
            <a:pPr eaLnBrk="0" latinLnBrk="0" hangingPunct="0"/>
            <a:r>
              <a:rPr lang="en-US" sz="2800" dirty="0"/>
              <a:t>ROIC versus ROE and Implications for Review of Financial Statements</a:t>
            </a:r>
          </a:p>
        </p:txBody>
      </p:sp>
      <p:sp>
        <p:nvSpPr>
          <p:cNvPr id="43010" name="Rectangle 2"/>
          <p:cNvSpPr>
            <a:spLocks noGrp="1" noChangeArrowheads="1"/>
          </p:cNvSpPr>
          <p:nvPr>
            <p:ph idx="1"/>
          </p:nvPr>
        </p:nvSpPr>
        <p:spPr>
          <a:xfrm>
            <a:off x="428597" y="1143000"/>
            <a:ext cx="8286808" cy="4929222"/>
          </a:xfrm>
        </p:spPr>
        <p:txBody>
          <a:bodyPr>
            <a:normAutofit/>
          </a:bodyPr>
          <a:lstStyle/>
          <a:p>
            <a:pPr marL="342900" indent="-342900" latinLnBrk="0" hangingPunct="0"/>
            <a:r>
              <a:rPr lang="en-US" sz="2400" dirty="0"/>
              <a:t>Evaluate Whether Management is Doing a Good Job with Investor Funds (Not if the company is appropriately valued)</a:t>
            </a:r>
          </a:p>
          <a:p>
            <a:pPr marL="742950" lvl="1" indent="-285750" eaLnBrk="0" latinLnBrk="0" hangingPunct="0"/>
            <a:r>
              <a:rPr lang="en-US" sz="2400" dirty="0"/>
              <a:t>Return on Invested Capital</a:t>
            </a:r>
          </a:p>
          <a:p>
            <a:pPr marL="742950" lvl="1" indent="-285750" eaLnBrk="0" latinLnBrk="0" hangingPunct="0"/>
            <a:r>
              <a:rPr lang="en-US" sz="2400" dirty="0"/>
              <a:t>Return on Assets</a:t>
            </a:r>
          </a:p>
          <a:p>
            <a:pPr marL="742950" lvl="1" indent="-285750" eaLnBrk="0" latinLnBrk="0" hangingPunct="0"/>
            <a:r>
              <a:rPr lang="en-US" sz="2400" dirty="0"/>
              <a:t>Return on Equity</a:t>
            </a:r>
          </a:p>
          <a:p>
            <a:pPr marL="742950" lvl="1" indent="-285750" eaLnBrk="0" latinLnBrk="0" hangingPunct="0"/>
            <a:r>
              <a:rPr lang="en-US" sz="2400" dirty="0"/>
              <a:t>Market/Book Ratio</a:t>
            </a:r>
          </a:p>
          <a:p>
            <a:pPr marL="742950" lvl="1" indent="-285750" eaLnBrk="0" latinLnBrk="0" hangingPunct="0"/>
            <a:r>
              <a:rPr lang="en-US" sz="2400" dirty="0"/>
              <a:t>Market Value/Replacement Cost</a:t>
            </a:r>
          </a:p>
          <a:p>
            <a:pPr marL="342900" indent="-342900" latinLnBrk="0" hangingPunct="0"/>
            <a:r>
              <a:rPr lang="en-US" sz="2400" dirty="0"/>
              <a:t>Key Issue</a:t>
            </a:r>
          </a:p>
          <a:p>
            <a:pPr marL="742950" lvl="1" indent="-285750" eaLnBrk="0" latinLnBrk="0" hangingPunct="0"/>
            <a:r>
              <a:rPr lang="en-US" sz="2400" dirty="0"/>
              <a:t>Evaluate relative to risk</a:t>
            </a:r>
          </a:p>
          <a:p>
            <a:pPr marL="1143000" lvl="2" eaLnBrk="0" latinLnBrk="0" hangingPunct="0"/>
            <a:r>
              <a:rPr lang="en-US" sz="2400" b="1" dirty="0"/>
              <a:t>ROE versus Cost of Equity</a:t>
            </a:r>
          </a:p>
          <a:p>
            <a:pPr marL="1143000" lvl="2" eaLnBrk="0" latinLnBrk="0" hangingPunct="0"/>
            <a:r>
              <a:rPr lang="en-US" sz="2400" b="1" dirty="0"/>
              <a:t>ROIC versus WACC</a:t>
            </a:r>
          </a:p>
          <a:p>
            <a:pPr marL="773714" lvl="1" eaLnBrk="0" latinLnBrk="0" hangingPunct="0"/>
            <a:endParaRPr lang="en-US" sz="2770" b="1"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104</a:t>
            </a:fld>
            <a:endParaRPr lang="ko-KR" altLang="en-US" dirty="0"/>
          </a:p>
        </p:txBody>
      </p:sp>
    </p:spTree>
    <p:extLst>
      <p:ext uri="{BB962C8B-B14F-4D97-AF65-F5344CB8AC3E}">
        <p14:creationId xmlns:p14="http://schemas.microsoft.com/office/powerpoint/2010/main" val="334545214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Computing ROE and ROIC</a:t>
            </a:r>
          </a:p>
        </p:txBody>
      </p:sp>
      <p:pic>
        <p:nvPicPr>
          <p:cNvPr id="5" name="Content Placeholder 4"/>
          <p:cNvPicPr>
            <a:picLocks noGrp="1" noChangeAspect="1"/>
          </p:cNvPicPr>
          <p:nvPr>
            <p:ph idx="1"/>
          </p:nvPr>
        </p:nvPicPr>
        <p:blipFill>
          <a:blip r:embed="rId2"/>
          <a:stretch>
            <a:fillRect/>
          </a:stretch>
        </p:blipFill>
        <p:spPr>
          <a:xfrm>
            <a:off x="428655" y="1371600"/>
            <a:ext cx="8286750" cy="2729966"/>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105</a:t>
            </a:fld>
            <a:endParaRPr lang="ko-KR" altLang="en-US" dirty="0"/>
          </a:p>
        </p:txBody>
      </p:sp>
      <p:pic>
        <p:nvPicPr>
          <p:cNvPr id="6" name="Picture 5"/>
          <p:cNvPicPr>
            <a:picLocks noChangeAspect="1"/>
          </p:cNvPicPr>
          <p:nvPr/>
        </p:nvPicPr>
        <p:blipFill>
          <a:blip r:embed="rId3"/>
          <a:stretch>
            <a:fillRect/>
          </a:stretch>
        </p:blipFill>
        <p:spPr>
          <a:xfrm>
            <a:off x="609600" y="4267200"/>
            <a:ext cx="8382000" cy="1891590"/>
          </a:xfrm>
          <a:prstGeom prst="rect">
            <a:avLst/>
          </a:prstGeom>
        </p:spPr>
      </p:pic>
    </p:spTree>
    <p:extLst>
      <p:ext uri="{BB962C8B-B14F-4D97-AF65-F5344CB8AC3E}">
        <p14:creationId xmlns:p14="http://schemas.microsoft.com/office/powerpoint/2010/main" val="34774717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1" y="457200"/>
            <a:ext cx="7772400" cy="579437"/>
          </a:xfrm>
        </p:spPr>
        <p:txBody>
          <a:bodyPr>
            <a:noAutofit/>
          </a:bodyPr>
          <a:lstStyle/>
          <a:p>
            <a:r>
              <a:rPr lang="en-GB" sz="2800" dirty="0"/>
              <a:t>Interpretation of ROIC as Profit from Operations</a:t>
            </a:r>
            <a:endParaRPr lang="en-US" sz="2800" dirty="0"/>
          </a:p>
        </p:txBody>
      </p:sp>
      <p:sp>
        <p:nvSpPr>
          <p:cNvPr id="45059" name="Rectangle 3"/>
          <p:cNvSpPr>
            <a:spLocks noGrp="1" noChangeArrowheads="1"/>
          </p:cNvSpPr>
          <p:nvPr>
            <p:ph idx="1"/>
          </p:nvPr>
        </p:nvSpPr>
        <p:spPr/>
        <p:txBody>
          <a:bodyPr>
            <a:normAutofit/>
          </a:bodyPr>
          <a:lstStyle/>
          <a:p>
            <a:pPr latinLnBrk="0" hangingPunct="0"/>
            <a:r>
              <a:rPr lang="en-US" sz="2400" dirty="0"/>
              <a:t>When you measure value, you are gauging the ability of a firm to realize economic profit.  </a:t>
            </a:r>
          </a:p>
          <a:p>
            <a:pPr latinLnBrk="0" hangingPunct="0"/>
            <a:r>
              <a:rPr lang="en-US" sz="2400" dirty="0"/>
              <a:t>When you assess assumptions in a financial forecast, you must assess whether economic profit implicit in the assumptions can in fact be realized.  For example, if the financial forecast has a very high ROIC, is that reasonable.</a:t>
            </a:r>
          </a:p>
          <a:p>
            <a:pPr latinLnBrk="0" hangingPunct="0"/>
            <a:r>
              <a:rPr lang="en-US" sz="2400" dirty="0"/>
              <a:t>When you interpret financial statistics, you are gauging the strategy of the company in terms of whether economic profit is being realized.  In reviewing the return on invested capital, does this demonstrate that the company has the potential to earn economic profit.</a:t>
            </a:r>
          </a:p>
          <a:p>
            <a:pPr latinLnBrk="0" hangingPunct="0">
              <a:buFontTx/>
              <a:buNone/>
            </a:pPr>
            <a:endParaRPr lang="en-US" sz="2400"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106</a:t>
            </a:fld>
            <a:endParaRPr lang="ko-KR" altLang="en-US" dirty="0"/>
          </a:p>
        </p:txBody>
      </p:sp>
    </p:spTree>
    <p:extLst>
      <p:ext uri="{BB962C8B-B14F-4D97-AF65-F5344CB8AC3E}">
        <p14:creationId xmlns:p14="http://schemas.microsoft.com/office/powerpoint/2010/main" val="277040061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782638" y="381000"/>
            <a:ext cx="7578725" cy="762000"/>
          </a:xfrm>
        </p:spPr>
        <p:txBody>
          <a:bodyPr>
            <a:normAutofit fontScale="90000"/>
          </a:bodyPr>
          <a:lstStyle/>
          <a:p>
            <a:pPr eaLnBrk="0" latinLnBrk="0" hangingPunct="0"/>
            <a:r>
              <a:rPr lang="en-US" sz="2800" dirty="0"/>
              <a:t> Danger of Assuming High ROIC can Continue Without Competitive Advantage</a:t>
            </a:r>
          </a:p>
        </p:txBody>
      </p:sp>
      <p:sp>
        <p:nvSpPr>
          <p:cNvPr id="46083" name="Rectangle 4"/>
          <p:cNvSpPr>
            <a:spLocks noGrp="1" noChangeArrowheads="1"/>
          </p:cNvSpPr>
          <p:nvPr>
            <p:ph idx="1"/>
          </p:nvPr>
        </p:nvSpPr>
        <p:spPr/>
        <p:txBody>
          <a:bodyPr>
            <a:normAutofit/>
          </a:bodyPr>
          <a:lstStyle/>
          <a:p>
            <a:pPr latinLnBrk="0" hangingPunct="0"/>
            <a:r>
              <a:rPr lang="en-US" sz="2400" dirty="0"/>
              <a:t>ROIC can be used to assess the reasonableness of projections</a:t>
            </a:r>
          </a:p>
          <a:p>
            <a:pPr lvl="1" eaLnBrk="0" latinLnBrk="0" hangingPunct="0"/>
            <a:r>
              <a:rPr lang="en-US" sz="2000" dirty="0"/>
              <a:t>For example, if ROIC is very high and the company is in a competitive business with few barriers to entry, the forecast is probably not realistic.</a:t>
            </a:r>
            <a:endParaRPr lang="en-US" sz="2400" dirty="0"/>
          </a:p>
          <a:p>
            <a:pPr latinLnBrk="0" hangingPunct="0"/>
            <a:r>
              <a:rPr lang="en-US" sz="2400" dirty="0"/>
              <a:t>ROIC comes from sustainable competitive advantage and high market share</a:t>
            </a:r>
          </a:p>
          <a:p>
            <a:pPr latinLnBrk="0" hangingPunct="0"/>
            <a:r>
              <a:rPr lang="en-US" sz="2400" dirty="0"/>
              <a:t>ROIC is not distorted by the leverage of the company</a:t>
            </a:r>
          </a:p>
          <a:p>
            <a:pPr latinLnBrk="0" hangingPunct="0"/>
            <a:r>
              <a:rPr lang="en-US" sz="2400" dirty="0"/>
              <a:t>ROIC can be used to gauge economic profit and whether the company should grow operations</a:t>
            </a:r>
          </a:p>
          <a:p>
            <a:pPr latinLnBrk="0" hangingPunct="0"/>
            <a:r>
              <a:rPr lang="en-US" sz="2400" dirty="0"/>
              <a:t>ROIC can be computed on a division basis EBIT and allocation of capital to divisions from net assets to gauge the profit of parts of the company</a:t>
            </a:r>
          </a:p>
          <a:p>
            <a:pPr latinLnBrk="0" hangingPunct="0"/>
            <a:endParaRPr lang="en-US" sz="2400"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107</a:t>
            </a:fld>
            <a:endParaRPr lang="ko-KR" altLang="en-US" dirty="0"/>
          </a:p>
        </p:txBody>
      </p:sp>
    </p:spTree>
    <p:extLst>
      <p:ext uri="{BB962C8B-B14F-4D97-AF65-F5344CB8AC3E}">
        <p14:creationId xmlns:p14="http://schemas.microsoft.com/office/powerpoint/2010/main" val="11660985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pPr eaLnBrk="0" latinLnBrk="0" hangingPunct="0"/>
            <a:r>
              <a:rPr lang="en-US" dirty="0"/>
              <a:t>ROE and ROIC in Assessing Performance</a:t>
            </a:r>
          </a:p>
        </p:txBody>
      </p:sp>
      <p:pic>
        <p:nvPicPr>
          <p:cNvPr id="54275" name="Picture 12"/>
          <p:cNvPicPr>
            <a:picLocks noGrp="1" noChangeAspect="1" noChangeArrowheads="1"/>
          </p:cNvPicPr>
          <p:nvPr>
            <p:ph idx="1"/>
          </p:nvPr>
        </p:nvPicPr>
        <p:blipFill>
          <a:blip r:embed="rId3" cstate="print"/>
          <a:stretch>
            <a:fillRect/>
          </a:stretch>
        </p:blipFill>
        <p:spPr>
          <a:xfrm>
            <a:off x="883804" y="1523936"/>
            <a:ext cx="7376392" cy="4595941"/>
          </a:xfrm>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108</a:t>
            </a:fld>
            <a:endParaRPr lang="ko-KR" altLang="en-US" dirty="0"/>
          </a:p>
        </p:txBody>
      </p:sp>
    </p:spTree>
    <p:extLst>
      <p:ext uri="{BB962C8B-B14F-4D97-AF65-F5344CB8AC3E}">
        <p14:creationId xmlns:p14="http://schemas.microsoft.com/office/powerpoint/2010/main" val="3802766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pPr eaLnBrk="0" latinLnBrk="0" hangingPunct="0"/>
            <a:r>
              <a:rPr lang="en-US" dirty="0"/>
              <a:t>Complexities in Calculation of Investment Capital</a:t>
            </a:r>
          </a:p>
        </p:txBody>
      </p:sp>
      <p:pic>
        <p:nvPicPr>
          <p:cNvPr id="53251" name="Picture 3"/>
          <p:cNvPicPr>
            <a:picLocks noGrp="1" noChangeAspect="1" noChangeArrowheads="1"/>
          </p:cNvPicPr>
          <p:nvPr>
            <p:ph idx="1"/>
          </p:nvPr>
        </p:nvPicPr>
        <p:blipFill>
          <a:blip r:embed="rId3" cstate="print"/>
          <a:stretch>
            <a:fillRect/>
          </a:stretch>
        </p:blipFill>
        <p:spPr>
          <a:xfrm>
            <a:off x="686286" y="1954746"/>
            <a:ext cx="7771428" cy="3734321"/>
          </a:xfrm>
        </p:spPr>
      </p:pic>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109</a:t>
            </a:fld>
            <a:endParaRPr lang="ko-KR" altLang="en-US" dirty="0"/>
          </a:p>
        </p:txBody>
      </p:sp>
    </p:spTree>
    <p:extLst>
      <p:ext uri="{BB962C8B-B14F-4D97-AF65-F5344CB8AC3E}">
        <p14:creationId xmlns:p14="http://schemas.microsoft.com/office/powerpoint/2010/main" val="453113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Illustration of Project Finance vs Corporate Finance with Volatility</a:t>
            </a:r>
          </a:p>
        </p:txBody>
      </p:sp>
      <p:pic>
        <p:nvPicPr>
          <p:cNvPr id="4" name="Content Placeholder 3"/>
          <p:cNvPicPr>
            <a:picLocks noGrp="1" noChangeAspect="1"/>
          </p:cNvPicPr>
          <p:nvPr>
            <p:ph idx="1"/>
          </p:nvPr>
        </p:nvPicPr>
        <p:blipFill>
          <a:blip r:embed="rId2"/>
          <a:stretch>
            <a:fillRect/>
          </a:stretch>
        </p:blipFill>
        <p:spPr>
          <a:xfrm>
            <a:off x="428625" y="1402289"/>
            <a:ext cx="8286750" cy="4839235"/>
          </a:xfrm>
          <a:prstGeom prst="rect">
            <a:avLst/>
          </a:prstGeom>
        </p:spPr>
      </p:pic>
      <p:sp>
        <p:nvSpPr>
          <p:cNvPr id="5" name="TextBox 4"/>
          <p:cNvSpPr txBox="1"/>
          <p:nvPr/>
        </p:nvSpPr>
        <p:spPr>
          <a:xfrm>
            <a:off x="7601146" y="3733800"/>
            <a:ext cx="1524000" cy="1015663"/>
          </a:xfrm>
          <a:prstGeom prst="rect">
            <a:avLst/>
          </a:prstGeom>
          <a:solidFill>
            <a:srgbClr val="FFFF00"/>
          </a:solidFill>
        </p:spPr>
        <p:txBody>
          <a:bodyPr wrap="square" rtlCol="0">
            <a:spAutoFit/>
          </a:bodyPr>
          <a:lstStyle/>
          <a:p>
            <a:r>
              <a:rPr lang="en-US" dirty="0"/>
              <a:t>Corporate Finance is about re-financing and ratios that allow re-financing</a:t>
            </a:r>
          </a:p>
        </p:txBody>
      </p:sp>
      <p:cxnSp>
        <p:nvCxnSpPr>
          <p:cNvPr id="7" name="Straight Arrow Connector 6"/>
          <p:cNvCxnSpPr>
            <a:cxnSpLocks/>
          </p:cNvCxnSpPr>
          <p:nvPr/>
        </p:nvCxnSpPr>
        <p:spPr>
          <a:xfrm flipH="1" flipV="1">
            <a:off x="6400800" y="3075510"/>
            <a:ext cx="1196418" cy="7463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a:stCxn id="5" idx="1"/>
          </p:cNvCxnSpPr>
          <p:nvPr/>
        </p:nvCxnSpPr>
        <p:spPr>
          <a:xfrm flipH="1">
            <a:off x="6477000" y="4241632"/>
            <a:ext cx="1124146" cy="711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821057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eaLnBrk="0" latinLnBrk="0" hangingPunct="0"/>
            <a:r>
              <a:rPr lang="en-US" dirty="0"/>
              <a:t>Financial Statement Analysis - Liquidity, Solvency and Efficiency Analysis</a:t>
            </a:r>
          </a:p>
        </p:txBody>
      </p:sp>
    </p:spTree>
    <p:extLst>
      <p:ext uri="{BB962C8B-B14F-4D97-AF65-F5344CB8AC3E}">
        <p14:creationId xmlns:p14="http://schemas.microsoft.com/office/powerpoint/2010/main" val="383114635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Evaluation of Ratios and Understanding Problems with Ratios</a:t>
            </a:r>
          </a:p>
        </p:txBody>
      </p:sp>
      <p:sp>
        <p:nvSpPr>
          <p:cNvPr id="3" name="Content Placeholder 2"/>
          <p:cNvSpPr>
            <a:spLocks noGrp="1"/>
          </p:cNvSpPr>
          <p:nvPr>
            <p:ph idx="1"/>
          </p:nvPr>
        </p:nvSpPr>
        <p:spPr/>
        <p:txBody>
          <a:bodyPr>
            <a:normAutofit fontScale="85000" lnSpcReduction="20000"/>
          </a:bodyPr>
          <a:lstStyle/>
          <a:p>
            <a:pPr lvl="0" latinLnBrk="0" hangingPunct="0"/>
            <a:r>
              <a:rPr lang="en-GB" dirty="0"/>
              <a:t>Problems Different Ratios</a:t>
            </a:r>
            <a:endParaRPr lang="en-US" dirty="0"/>
          </a:p>
          <a:p>
            <a:pPr lvl="1" eaLnBrk="0" latinLnBrk="0" hangingPunct="0"/>
            <a:r>
              <a:rPr lang="en-GB" dirty="0"/>
              <a:t>Limited use of liquidity ratios in long-term loans </a:t>
            </a:r>
          </a:p>
          <a:p>
            <a:pPr lvl="2" eaLnBrk="0" latinLnBrk="0" hangingPunct="0"/>
            <a:r>
              <a:rPr lang="en-GB" dirty="0"/>
              <a:t>Loan repayment depends on long-term profitability</a:t>
            </a:r>
          </a:p>
          <a:p>
            <a:pPr lvl="2" eaLnBrk="0" latinLnBrk="0" hangingPunct="0"/>
            <a:r>
              <a:rPr lang="en-GB" dirty="0"/>
              <a:t>May have negative working capital</a:t>
            </a:r>
            <a:endParaRPr lang="en-US" dirty="0"/>
          </a:p>
          <a:p>
            <a:pPr lvl="1" eaLnBrk="0" latinLnBrk="0" hangingPunct="0"/>
            <a:r>
              <a:rPr lang="en-GB" dirty="0"/>
              <a:t>Problems with Debt to EBITDA and re-investment requirement in capital expenditures</a:t>
            </a:r>
          </a:p>
          <a:p>
            <a:pPr lvl="2" eaLnBrk="0" latinLnBrk="0" hangingPunct="0"/>
            <a:r>
              <a:rPr lang="en-GB" dirty="0"/>
              <a:t>Doesn’t really measure the number of years to repay debt</a:t>
            </a:r>
          </a:p>
          <a:p>
            <a:pPr lvl="2" eaLnBrk="0" latinLnBrk="0" hangingPunct="0"/>
            <a:r>
              <a:rPr lang="en-GB" dirty="0"/>
              <a:t>Should be higher for short-term assets, but not generally considered</a:t>
            </a:r>
            <a:endParaRPr lang="en-US" dirty="0"/>
          </a:p>
          <a:p>
            <a:pPr lvl="1" eaLnBrk="0" latinLnBrk="0" hangingPunct="0"/>
            <a:r>
              <a:rPr lang="en-GB" dirty="0"/>
              <a:t>Problems with Interest Coverage and Repayment of Debt</a:t>
            </a:r>
          </a:p>
          <a:p>
            <a:pPr lvl="2" eaLnBrk="0" latinLnBrk="0" hangingPunct="0"/>
            <a:r>
              <a:rPr lang="en-GB" dirty="0"/>
              <a:t>Interest coverage does not say anything about debt repayments</a:t>
            </a:r>
            <a:endParaRPr lang="en-US" dirty="0"/>
          </a:p>
          <a:p>
            <a:pPr lvl="1" eaLnBrk="0" latinLnBrk="0" hangingPunct="0"/>
            <a:r>
              <a:rPr lang="en-GB" dirty="0"/>
              <a:t>Problems with Debt to Capital and asset valuation on balance sheet</a:t>
            </a:r>
          </a:p>
          <a:p>
            <a:pPr lvl="2" eaLnBrk="0" latinLnBrk="0" hangingPunct="0"/>
            <a:r>
              <a:rPr lang="en-GB" dirty="0"/>
              <a:t>Balance sheet can be distortive</a:t>
            </a:r>
          </a:p>
          <a:p>
            <a:pPr lvl="2" eaLnBrk="0" latinLnBrk="0" hangingPunct="0"/>
            <a:r>
              <a:rPr lang="en-GB" dirty="0"/>
              <a:t>Does not measure cash flow</a:t>
            </a:r>
            <a:endParaRPr lang="en-US" dirty="0"/>
          </a:p>
          <a:p>
            <a:pPr lvl="1" eaLnBrk="0" latinLnBrk="0" hangingPunct="0"/>
            <a:r>
              <a:rPr lang="en-GB" dirty="0"/>
              <a:t>Problems with Return on Investment with write-offs, re-structuring charges, asset sales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111</a:t>
            </a:fld>
            <a:endParaRPr lang="ko-KR" altLang="en-US" dirty="0"/>
          </a:p>
        </p:txBody>
      </p:sp>
    </p:spTree>
    <p:extLst>
      <p:ext uri="{BB962C8B-B14F-4D97-AF65-F5344CB8AC3E}">
        <p14:creationId xmlns:p14="http://schemas.microsoft.com/office/powerpoint/2010/main" val="27486081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1" algn="ctr" defTabSz="844083" rtl="0" latinLnBrk="1">
              <a:spcBef>
                <a:spcPct val="0"/>
              </a:spcBef>
            </a:pPr>
            <a:r>
              <a:rPr lang="en-GB" sz="2700" kern="1200" dirty="0">
                <a:solidFill>
                  <a:schemeClr val="tx1"/>
                </a:solidFill>
                <a:latin typeface="Franklin Gothic Demi" pitchFamily="34" charset="0"/>
                <a:ea typeface="+mj-ea"/>
                <a:cs typeface="Times New Roman" pitchFamily="18" charset="0"/>
              </a:rPr>
              <a:t>Problems with Debt to EBITDA </a:t>
            </a:r>
            <a:br>
              <a:rPr lang="en-US" sz="2700" kern="1200" dirty="0">
                <a:solidFill>
                  <a:schemeClr val="tx1"/>
                </a:solidFill>
                <a:latin typeface="Franklin Gothic Demi" pitchFamily="34" charset="0"/>
                <a:ea typeface="+mj-ea"/>
                <a:cs typeface="Times New Roman" pitchFamily="18" charset="0"/>
              </a:rPr>
            </a:br>
            <a:endParaRPr lang="en-US" sz="2700" kern="1200" dirty="0">
              <a:solidFill>
                <a:schemeClr val="tx1"/>
              </a:solidFill>
              <a:latin typeface="Franklin Gothic Demi" pitchFamily="34" charset="0"/>
              <a:ea typeface="+mj-ea"/>
              <a:cs typeface="Times New Roman" pitchFamily="18" charset="0"/>
            </a:endParaRPr>
          </a:p>
        </p:txBody>
      </p:sp>
      <p:sp>
        <p:nvSpPr>
          <p:cNvPr id="3" name="Content Placeholder 2"/>
          <p:cNvSpPr>
            <a:spLocks noGrp="1"/>
          </p:cNvSpPr>
          <p:nvPr>
            <p:ph idx="1"/>
          </p:nvPr>
        </p:nvSpPr>
        <p:spPr/>
        <p:txBody>
          <a:bodyPr/>
          <a:lstStyle/>
          <a:p>
            <a:r>
              <a:rPr lang="en-US" dirty="0"/>
              <a:t>Variation in EBITDA</a:t>
            </a:r>
          </a:p>
          <a:p>
            <a:r>
              <a:rPr lang="en-US" dirty="0"/>
              <a:t>Accounting for Asset Life</a:t>
            </a:r>
          </a:p>
          <a:p>
            <a:r>
              <a:rPr lang="en-US" dirty="0"/>
              <a:t>Reflecting Maintenance capital expenditures</a:t>
            </a:r>
          </a:p>
          <a:p>
            <a:r>
              <a:rPr lang="en-US" dirty="0"/>
              <a:t>Measuring Interest Expense</a:t>
            </a:r>
          </a:p>
          <a:p>
            <a:r>
              <a:rPr lang="en-US" dirty="0"/>
              <a:t>Case Study: Chesapake Energy</a:t>
            </a:r>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112</a:t>
            </a:fld>
            <a:endParaRPr lang="ko-KR" altLang="en-US" dirty="0"/>
          </a:p>
        </p:txBody>
      </p:sp>
    </p:spTree>
    <p:extLst>
      <p:ext uri="{BB962C8B-B14F-4D97-AF65-F5344CB8AC3E}">
        <p14:creationId xmlns:p14="http://schemas.microsoft.com/office/powerpoint/2010/main" val="420899765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1"/>
            <a:r>
              <a:rPr lang="en-GB" sz="3000" kern="1200" dirty="0">
                <a:solidFill>
                  <a:schemeClr val="tx1"/>
                </a:solidFill>
                <a:latin typeface="Franklin Gothic Demi" pitchFamily="34" charset="0"/>
                <a:ea typeface="+mj-ea"/>
                <a:cs typeface="Times New Roman" pitchFamily="18" charset="0"/>
              </a:rPr>
              <a:t>Problems with Interest Coverage and Repayment of</a:t>
            </a:r>
            <a:r>
              <a:rPr lang="en-GB" dirty="0"/>
              <a:t> </a:t>
            </a:r>
            <a:r>
              <a:rPr lang="en-GB" sz="3000" kern="1200" dirty="0">
                <a:solidFill>
                  <a:schemeClr val="tx1"/>
                </a:solidFill>
                <a:latin typeface="Franklin Gothic Demi" pitchFamily="34" charset="0"/>
                <a:ea typeface="+mj-ea"/>
                <a:cs typeface="Times New Roman" pitchFamily="18" charset="0"/>
              </a:rPr>
              <a:t>Debt</a:t>
            </a:r>
            <a:br>
              <a:rPr lang="en-US" dirty="0"/>
            </a:br>
            <a:endParaRPr lang="en-US" dirty="0"/>
          </a:p>
        </p:txBody>
      </p:sp>
      <p:sp>
        <p:nvSpPr>
          <p:cNvPr id="3" name="Content Placeholder 2"/>
          <p:cNvSpPr>
            <a:spLocks noGrp="1"/>
          </p:cNvSpPr>
          <p:nvPr>
            <p:ph idx="1"/>
          </p:nvPr>
        </p:nvSpPr>
        <p:spPr/>
        <p:txBody>
          <a:bodyPr/>
          <a:lstStyle/>
          <a:p>
            <a:r>
              <a:rPr lang="en-US" dirty="0"/>
              <a:t>Directly measures acceptable variation in EBITDA</a:t>
            </a:r>
          </a:p>
          <a:p>
            <a:r>
              <a:rPr lang="en-US" dirty="0"/>
              <a:t>If the lifetime of assets is 5-years, must somehow account for the repayment over the lifetime of assets</a:t>
            </a:r>
          </a:p>
          <a:p>
            <a:r>
              <a:rPr lang="en-US" dirty="0"/>
              <a:t>Use of LLCR and PLCR in project finance</a:t>
            </a:r>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113</a:t>
            </a:fld>
            <a:endParaRPr lang="ko-KR" altLang="en-US" dirty="0"/>
          </a:p>
        </p:txBody>
      </p:sp>
    </p:spTree>
    <p:extLst>
      <p:ext uri="{BB962C8B-B14F-4D97-AF65-F5344CB8AC3E}">
        <p14:creationId xmlns:p14="http://schemas.microsoft.com/office/powerpoint/2010/main" val="253348608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Use of Different Ratios in Different Industries and in Different Circumstances</a:t>
            </a:r>
          </a:p>
        </p:txBody>
      </p:sp>
      <p:sp>
        <p:nvSpPr>
          <p:cNvPr id="3" name="Content Placeholder 2"/>
          <p:cNvSpPr>
            <a:spLocks noGrp="1"/>
          </p:cNvSpPr>
          <p:nvPr>
            <p:ph idx="1"/>
          </p:nvPr>
        </p:nvSpPr>
        <p:spPr/>
        <p:txBody>
          <a:bodyPr>
            <a:normAutofit lnSpcReduction="10000"/>
          </a:bodyPr>
          <a:lstStyle/>
          <a:p>
            <a:r>
              <a:rPr lang="en-GB" dirty="0"/>
              <a:t>Explain why different ratios are typically applied:</a:t>
            </a:r>
          </a:p>
          <a:p>
            <a:pPr lvl="1"/>
            <a:r>
              <a:rPr lang="en-GB" dirty="0"/>
              <a:t>DSCR and LLCR in Project Finance with Contracts</a:t>
            </a:r>
          </a:p>
          <a:p>
            <a:pPr lvl="2"/>
            <a:r>
              <a:rPr lang="en-GB" dirty="0"/>
              <a:t>Break even cash flow</a:t>
            </a:r>
          </a:p>
          <a:p>
            <a:pPr lvl="2"/>
            <a:r>
              <a:rPr lang="en-GB" dirty="0"/>
              <a:t>Toll road cash flow patterns</a:t>
            </a:r>
            <a:endParaRPr lang="en-US" dirty="0"/>
          </a:p>
          <a:p>
            <a:pPr lvl="1"/>
            <a:r>
              <a:rPr lang="en-GB" dirty="0"/>
              <a:t>PLCR in Project Finance In Resource Projects</a:t>
            </a:r>
          </a:p>
          <a:p>
            <a:pPr lvl="2"/>
            <a:r>
              <a:rPr lang="en-GB" dirty="0"/>
              <a:t>Break-even commodity price over reserve life</a:t>
            </a:r>
            <a:endParaRPr lang="en-US" dirty="0"/>
          </a:p>
          <a:p>
            <a:pPr lvl="1"/>
            <a:r>
              <a:rPr lang="en-GB" dirty="0"/>
              <a:t>Debt to EBITDA in Leverage Buyouts</a:t>
            </a:r>
          </a:p>
          <a:p>
            <a:pPr lvl="2"/>
            <a:r>
              <a:rPr lang="en-GB" dirty="0"/>
              <a:t>Relates to EV/EBITDA</a:t>
            </a:r>
            <a:endParaRPr lang="en-US" dirty="0"/>
          </a:p>
          <a:p>
            <a:pPr lvl="1"/>
            <a:r>
              <a:rPr lang="en-GB" dirty="0"/>
              <a:t>Debt to Capital in Stable Industries with Market Based Asset Value</a:t>
            </a:r>
            <a:endParaRPr lang="en-US" dirty="0"/>
          </a:p>
          <a:p>
            <a:pPr lvl="1"/>
            <a:r>
              <a:rPr lang="en-GB" dirty="0"/>
              <a:t>Interest Coverage in Highly Levered Transactions with Cash Sweep</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114</a:t>
            </a:fld>
            <a:endParaRPr lang="ko-KR" altLang="en-US" dirty="0"/>
          </a:p>
        </p:txBody>
      </p:sp>
    </p:spTree>
    <p:extLst>
      <p:ext uri="{BB962C8B-B14F-4D97-AF65-F5344CB8AC3E}">
        <p14:creationId xmlns:p14="http://schemas.microsoft.com/office/powerpoint/2010/main" val="225351750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Items that Distort Financial Ratios</a:t>
            </a:r>
          </a:p>
        </p:txBody>
      </p:sp>
      <p:sp>
        <p:nvSpPr>
          <p:cNvPr id="3" name="Content Placeholder 2"/>
          <p:cNvSpPr>
            <a:spLocks noGrp="1"/>
          </p:cNvSpPr>
          <p:nvPr>
            <p:ph idx="1"/>
          </p:nvPr>
        </p:nvSpPr>
        <p:spPr/>
        <p:txBody>
          <a:bodyPr/>
          <a:lstStyle/>
          <a:p>
            <a:pPr lvl="0"/>
            <a:r>
              <a:rPr lang="en-GB" dirty="0"/>
              <a:t>Issues that Distort Financial Ratios</a:t>
            </a:r>
            <a:endParaRPr lang="en-US" dirty="0"/>
          </a:p>
          <a:p>
            <a:pPr lvl="1"/>
            <a:r>
              <a:rPr lang="en-GB" dirty="0"/>
              <a:t>Goodwill in Merger Transaction</a:t>
            </a:r>
            <a:endParaRPr lang="en-US" dirty="0"/>
          </a:p>
          <a:p>
            <a:pPr lvl="1"/>
            <a:r>
              <a:rPr lang="en-GB" dirty="0"/>
              <a:t>Share Valuation in Exchange Transaction</a:t>
            </a:r>
            <a:endParaRPr lang="en-US" dirty="0"/>
          </a:p>
          <a:p>
            <a:pPr lvl="1"/>
            <a:r>
              <a:rPr lang="en-GB" dirty="0"/>
              <a:t>Maintenance Expenditures in Debt to EBITDA</a:t>
            </a:r>
            <a:endParaRPr lang="en-US" dirty="0"/>
          </a:p>
          <a:p>
            <a:pPr lvl="1"/>
            <a:r>
              <a:rPr lang="en-GB" dirty="0"/>
              <a:t>Asset Impairment for Debt to Capital</a:t>
            </a:r>
            <a:endParaRPr lang="en-US" dirty="0"/>
          </a:p>
          <a:p>
            <a:pPr lvl="1"/>
            <a:r>
              <a:rPr lang="en-GB" dirty="0"/>
              <a:t>Re-structuring Charges</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115</a:t>
            </a:fld>
            <a:endParaRPr lang="ko-KR" altLang="en-US" dirty="0"/>
          </a:p>
        </p:txBody>
      </p:sp>
    </p:spTree>
    <p:extLst>
      <p:ext uri="{BB962C8B-B14F-4D97-AF65-F5344CB8AC3E}">
        <p14:creationId xmlns:p14="http://schemas.microsoft.com/office/powerpoint/2010/main" val="25638104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a:t>Exercise: Calculate and Interpret Key Ratios </a:t>
            </a:r>
          </a:p>
        </p:txBody>
      </p:sp>
      <p:pic>
        <p:nvPicPr>
          <p:cNvPr id="4" name="Content Placeholder 3"/>
          <p:cNvPicPr>
            <a:picLocks noGrp="1" noChangeAspect="1"/>
          </p:cNvPicPr>
          <p:nvPr>
            <p:ph idx="1"/>
          </p:nvPr>
        </p:nvPicPr>
        <p:blipFill>
          <a:blip r:embed="rId2"/>
          <a:stretch>
            <a:fillRect/>
          </a:stretch>
        </p:blipFill>
        <p:spPr>
          <a:xfrm>
            <a:off x="4800600" y="1354483"/>
            <a:ext cx="3733800" cy="4511717"/>
          </a:xfrm>
          <a:prstGeom prst="rect">
            <a:avLst/>
          </a:prstGeom>
        </p:spPr>
      </p:pic>
      <p:sp>
        <p:nvSpPr>
          <p:cNvPr id="5" name="TextBox 4"/>
          <p:cNvSpPr txBox="1"/>
          <p:nvPr/>
        </p:nvSpPr>
        <p:spPr>
          <a:xfrm>
            <a:off x="609600" y="1371600"/>
            <a:ext cx="3886200" cy="3293209"/>
          </a:xfrm>
          <a:prstGeom prst="rect">
            <a:avLst/>
          </a:prstGeom>
          <a:solidFill>
            <a:srgbClr val="FFFF00"/>
          </a:solidFill>
        </p:spPr>
        <p:txBody>
          <a:bodyPr wrap="square" rtlCol="0">
            <a:spAutoFit/>
          </a:bodyPr>
          <a:lstStyle/>
          <a:p>
            <a:pPr algn="l"/>
            <a:r>
              <a:rPr lang="en-US" sz="1600" dirty="0"/>
              <a:t>Use File with S&amp;P Bond Ratings</a:t>
            </a:r>
          </a:p>
          <a:p>
            <a:pPr algn="l"/>
            <a:endParaRPr lang="en-US" sz="1600" dirty="0"/>
          </a:p>
          <a:p>
            <a:pPr algn="l"/>
            <a:r>
              <a:rPr lang="en-US" sz="1600" dirty="0"/>
              <a:t>Enter the financial ratio</a:t>
            </a:r>
          </a:p>
          <a:p>
            <a:pPr algn="l"/>
            <a:r>
              <a:rPr lang="en-US" sz="1600" dirty="0"/>
              <a:t>Then enter the business risk</a:t>
            </a:r>
          </a:p>
          <a:p>
            <a:pPr algn="l"/>
            <a:endParaRPr lang="en-US" sz="1600" dirty="0"/>
          </a:p>
          <a:p>
            <a:pPr algn="l"/>
            <a:r>
              <a:rPr lang="en-US" sz="1600" dirty="0"/>
              <a:t>Use excel functions:</a:t>
            </a:r>
          </a:p>
          <a:p>
            <a:pPr algn="l"/>
            <a:endParaRPr lang="en-US" sz="1600" dirty="0"/>
          </a:p>
          <a:p>
            <a:pPr algn="l"/>
            <a:r>
              <a:rPr lang="en-US" sz="1600" dirty="0"/>
              <a:t>INDEX</a:t>
            </a:r>
          </a:p>
          <a:p>
            <a:pPr algn="l"/>
            <a:r>
              <a:rPr lang="en-US" sz="1600" dirty="0"/>
              <a:t>MATCH</a:t>
            </a:r>
          </a:p>
          <a:p>
            <a:pPr algn="l"/>
            <a:r>
              <a:rPr lang="en-US" sz="1600" dirty="0"/>
              <a:t>LOOKUP</a:t>
            </a:r>
          </a:p>
          <a:p>
            <a:pPr algn="l"/>
            <a:endParaRPr lang="en-US" sz="1600" dirty="0"/>
          </a:p>
          <a:p>
            <a:pPr algn="l"/>
            <a:r>
              <a:rPr lang="en-US" sz="1600" dirty="0"/>
              <a:t>INTERPOLATE</a:t>
            </a:r>
          </a:p>
          <a:p>
            <a:pPr algn="l"/>
            <a:r>
              <a:rPr lang="en-US" sz="1600" dirty="0"/>
              <a:t>INTERPOLATE REVERSE</a:t>
            </a:r>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116</a:t>
            </a:fld>
            <a:endParaRPr lang="ko-KR" altLang="en-US" dirty="0"/>
          </a:p>
        </p:txBody>
      </p:sp>
    </p:spTree>
    <p:extLst>
      <p:ext uri="{BB962C8B-B14F-4D97-AF65-F5344CB8AC3E}">
        <p14:creationId xmlns:p14="http://schemas.microsoft.com/office/powerpoint/2010/main" val="345843097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a:t>Evaluating Sales Revenue Generation</a:t>
            </a:r>
            <a:br>
              <a:rPr lang="en-US" dirty="0"/>
            </a:br>
            <a:endParaRPr lang="en-GB" dirty="0"/>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117</a:t>
            </a:fld>
            <a:endParaRPr lang="ko-KR" altLang="en-US" dirty="0"/>
          </a:p>
        </p:txBody>
      </p:sp>
    </p:spTree>
    <p:extLst>
      <p:ext uri="{BB962C8B-B14F-4D97-AF65-F5344CB8AC3E}">
        <p14:creationId xmlns:p14="http://schemas.microsoft.com/office/powerpoint/2010/main" val="347183549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Assessing Earnings Quality</a:t>
            </a:r>
          </a:p>
        </p:txBody>
      </p:sp>
      <p:sp>
        <p:nvSpPr>
          <p:cNvPr id="3" name="Content Placeholder 2"/>
          <p:cNvSpPr>
            <a:spLocks noGrp="1"/>
          </p:cNvSpPr>
          <p:nvPr>
            <p:ph idx="1"/>
          </p:nvPr>
        </p:nvSpPr>
        <p:spPr/>
        <p:txBody>
          <a:bodyPr/>
          <a:lstStyle/>
          <a:p>
            <a:pPr latinLnBrk="0" hangingPunct="0"/>
            <a:r>
              <a:rPr lang="en-US" dirty="0"/>
              <a:t>Business transactions have become increasingly complex, and so have the related accounting rules and concepts, which often involve greater reliance on subjective estimates and judgments.</a:t>
            </a:r>
          </a:p>
          <a:p>
            <a:pPr latinLnBrk="0" hangingPunct="0"/>
            <a:r>
              <a:rPr lang="en-US" dirty="0"/>
              <a:t>Certain cash-raising transactions may be akin to borrowing if they do not follow the standard trade terms of an industry and are in lieu of conventional debt issuance.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118</a:t>
            </a:fld>
            <a:endParaRPr lang="ko-KR" altLang="en-US" dirty="0"/>
          </a:p>
        </p:txBody>
      </p:sp>
    </p:spTree>
    <p:extLst>
      <p:ext uri="{BB962C8B-B14F-4D97-AF65-F5344CB8AC3E}">
        <p14:creationId xmlns:p14="http://schemas.microsoft.com/office/powerpoint/2010/main" val="50704617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eaLnBrk="0" latinLnBrk="0" hangingPunct="0"/>
            <a:r>
              <a:rPr lang="en-GB" dirty="0"/>
              <a:t>Premature Revenue Recognition</a:t>
            </a:r>
            <a:endParaRPr lang="en-US" dirty="0"/>
          </a:p>
        </p:txBody>
      </p:sp>
      <p:sp>
        <p:nvSpPr>
          <p:cNvPr id="3" name="Content Placeholder 2"/>
          <p:cNvSpPr>
            <a:spLocks noGrp="1"/>
          </p:cNvSpPr>
          <p:nvPr>
            <p:ph idx="1"/>
          </p:nvPr>
        </p:nvSpPr>
        <p:spPr>
          <a:xfrm>
            <a:off x="428597" y="1295400"/>
            <a:ext cx="8286808" cy="4929222"/>
          </a:xfrm>
        </p:spPr>
        <p:txBody>
          <a:bodyPr/>
          <a:lstStyle/>
          <a:p>
            <a:r>
              <a:rPr lang="en-GB" dirty="0"/>
              <a:t>Examples</a:t>
            </a:r>
          </a:p>
          <a:p>
            <a:pPr lvl="1"/>
            <a:r>
              <a:rPr lang="en-GB" dirty="0"/>
              <a:t>WorldCom</a:t>
            </a:r>
          </a:p>
          <a:p>
            <a:pPr lvl="2"/>
            <a:r>
              <a:rPr lang="en-GB" dirty="0"/>
              <a:t>Caused bankruptcy</a:t>
            </a:r>
          </a:p>
          <a:p>
            <a:pPr lvl="2"/>
            <a:r>
              <a:rPr lang="en-GB" dirty="0"/>
              <a:t>Revenue instead of capital</a:t>
            </a:r>
          </a:p>
          <a:p>
            <a:pPr lvl="1"/>
            <a:r>
              <a:rPr lang="en-GB" dirty="0"/>
              <a:t>Mobily</a:t>
            </a:r>
          </a:p>
          <a:p>
            <a:pPr lvl="2"/>
            <a:r>
              <a:rPr lang="en-GB" dirty="0"/>
              <a:t>Pre-paid accounts</a:t>
            </a:r>
          </a:p>
          <a:p>
            <a:pPr lvl="2"/>
            <a:r>
              <a:rPr lang="en-GB" dirty="0"/>
              <a:t>Resulted in Major Stock Decline</a:t>
            </a:r>
          </a:p>
          <a:p>
            <a:pPr lvl="1"/>
            <a:r>
              <a:rPr lang="en-GB" dirty="0"/>
              <a:t>Enron</a:t>
            </a:r>
          </a:p>
          <a:p>
            <a:pPr lvl="2"/>
            <a:r>
              <a:rPr lang="en-GB" dirty="0"/>
              <a:t>Recognized Future Revenues on Contracts</a:t>
            </a:r>
            <a:endParaRPr lang="en-US" dirty="0"/>
          </a:p>
          <a:p>
            <a:r>
              <a:rPr lang="en-GB" dirty="0"/>
              <a:t>Allowance for doubtful accounts</a:t>
            </a:r>
            <a:endParaRPr lang="en-US" dirty="0"/>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119</a:t>
            </a:fld>
            <a:endParaRPr lang="ko-KR" altLang="en-US" dirty="0"/>
          </a:p>
        </p:txBody>
      </p:sp>
    </p:spTree>
    <p:extLst>
      <p:ext uri="{BB962C8B-B14F-4D97-AF65-F5344CB8AC3E}">
        <p14:creationId xmlns:p14="http://schemas.microsoft.com/office/powerpoint/2010/main" val="34996987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to Repay and Debt/EBITDA</a:t>
            </a:r>
          </a:p>
        </p:txBody>
      </p:sp>
      <p:sp>
        <p:nvSpPr>
          <p:cNvPr id="3" name="Content Placeholder 2"/>
          <p:cNvSpPr>
            <a:spLocks noGrp="1"/>
          </p:cNvSpPr>
          <p:nvPr>
            <p:ph idx="1"/>
          </p:nvPr>
        </p:nvSpPr>
        <p:spPr/>
        <p:txBody>
          <a:bodyPr>
            <a:normAutofit fontScale="77500" lnSpcReduction="20000"/>
          </a:bodyPr>
          <a:lstStyle/>
          <a:p>
            <a:pPr latinLnBrk="0" hangingPunct="0"/>
            <a:r>
              <a:rPr lang="en-US" dirty="0"/>
              <a:t>If there is no interest, taxes or capital expenditures, then the Debt/EBITDA measures the time to repay the loan.</a:t>
            </a:r>
          </a:p>
          <a:p>
            <a:pPr latinLnBrk="0" hangingPunct="0"/>
            <a:r>
              <a:rPr lang="en-US" dirty="0"/>
              <a:t>Eurotunnel 2003:</a:t>
            </a:r>
          </a:p>
          <a:p>
            <a:pPr lvl="1" eaLnBrk="0" latinLnBrk="0" hangingPunct="0"/>
            <a:r>
              <a:rPr lang="en-US" dirty="0"/>
              <a:t>Debt on balance sheet              	6,365,028</a:t>
            </a:r>
          </a:p>
          <a:p>
            <a:pPr lvl="1" eaLnBrk="0" latinLnBrk="0" hangingPunct="0"/>
            <a:r>
              <a:rPr lang="en-US" dirty="0"/>
              <a:t>EBITDA	per year		                298,619</a:t>
            </a:r>
          </a:p>
          <a:p>
            <a:pPr marL="422041" lvl="1" indent="0" eaLnBrk="0" latinLnBrk="0" hangingPunct="0">
              <a:buNone/>
            </a:pPr>
            <a:r>
              <a:rPr lang="en-US" b="1" dirty="0"/>
              <a:t>Debt to EBITDA                                      23.10</a:t>
            </a:r>
          </a:p>
          <a:p>
            <a:pPr marL="422041" lvl="1" indent="0" eaLnBrk="0" latinLnBrk="0" hangingPunct="0">
              <a:buNone/>
            </a:pPr>
            <a:endParaRPr lang="en-US" b="1" dirty="0"/>
          </a:p>
          <a:p>
            <a:pPr lvl="1" eaLnBrk="0" latinLnBrk="0" hangingPunct="0"/>
            <a:r>
              <a:rPr lang="en-US" dirty="0"/>
              <a:t>Interest 			                340,386</a:t>
            </a:r>
          </a:p>
          <a:p>
            <a:pPr lvl="1" eaLnBrk="0" latinLnBrk="0" hangingPunct="0"/>
            <a:r>
              <a:rPr lang="en-US" dirty="0"/>
              <a:t>Capital Expenditures 	                  41,118</a:t>
            </a:r>
          </a:p>
          <a:p>
            <a:pPr lvl="1" eaLnBrk="0" latinLnBrk="0" hangingPunct="0"/>
            <a:r>
              <a:rPr lang="en-US" dirty="0"/>
              <a:t>Working Capital Change                      2,360</a:t>
            </a:r>
          </a:p>
          <a:p>
            <a:pPr lvl="1" eaLnBrk="0" latinLnBrk="0" hangingPunct="0"/>
            <a:r>
              <a:rPr lang="en-US" dirty="0"/>
              <a:t>Taxes                                                          0</a:t>
            </a:r>
          </a:p>
          <a:p>
            <a:pPr marL="422041" lvl="1" indent="0" eaLnBrk="0" latinLnBrk="0" hangingPunct="0">
              <a:buNone/>
            </a:pPr>
            <a:r>
              <a:rPr lang="en-US" b="1" dirty="0"/>
              <a:t>Free Operating Cash Flow 	                (61,850)</a:t>
            </a:r>
          </a:p>
          <a:p>
            <a:pPr marL="422041" lvl="1" indent="0" eaLnBrk="0" latinLnBrk="0" hangingPunct="0">
              <a:buNone/>
            </a:pPr>
            <a:r>
              <a:rPr lang="en-US" b="1" dirty="0"/>
              <a:t>Debt to Free Operating Cash Flow      Infinity</a:t>
            </a:r>
          </a:p>
          <a:p>
            <a:pPr marL="422041" lvl="1" indent="0" eaLnBrk="0" latinLnBrk="0" hangingPunct="0">
              <a:buNone/>
            </a:pPr>
            <a:endParaRPr lang="en-US" b="1" dirty="0"/>
          </a:p>
          <a:p>
            <a:pPr marL="422041" lvl="1" indent="0" eaLnBrk="0" latinLnBrk="0" hangingPunct="0">
              <a:buNone/>
            </a:pPr>
            <a:r>
              <a:rPr lang="en-US" b="1" dirty="0"/>
              <a:t>Implication: Debt to EBITDA does not really measure how long it takes to repay debt</a:t>
            </a:r>
          </a:p>
          <a:p>
            <a:pPr lvl="1" eaLnBrk="0" latinLnBrk="0" hangingPunct="0"/>
            <a:endParaRPr lang="en-US" dirty="0"/>
          </a:p>
          <a:p>
            <a:pPr lvl="1" eaLnBrk="0" latinLnBrk="0" hangingPunct="0"/>
            <a:endParaRPr lang="en-US" dirty="0"/>
          </a:p>
        </p:txBody>
      </p:sp>
    </p:spTree>
    <p:extLst>
      <p:ext uri="{BB962C8B-B14F-4D97-AF65-F5344CB8AC3E}">
        <p14:creationId xmlns:p14="http://schemas.microsoft.com/office/powerpoint/2010/main" val="387954105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Projecting and Analyzing Revenues</a:t>
            </a:r>
          </a:p>
        </p:txBody>
      </p:sp>
      <p:sp>
        <p:nvSpPr>
          <p:cNvPr id="3" name="Content Placeholder 2"/>
          <p:cNvSpPr>
            <a:spLocks noGrp="1"/>
          </p:cNvSpPr>
          <p:nvPr>
            <p:ph idx="1"/>
          </p:nvPr>
        </p:nvSpPr>
        <p:spPr/>
        <p:txBody>
          <a:bodyPr>
            <a:normAutofit fontScale="92500"/>
          </a:bodyPr>
          <a:lstStyle/>
          <a:p>
            <a:r>
              <a:rPr lang="en-US" dirty="0"/>
              <a:t>Price vs. Volume Changes</a:t>
            </a:r>
          </a:p>
          <a:p>
            <a:pPr lvl="1"/>
            <a:r>
              <a:rPr lang="en-US" dirty="0"/>
              <a:t>Often difficult from financial statements</a:t>
            </a:r>
          </a:p>
          <a:p>
            <a:pPr lvl="1"/>
            <a:r>
              <a:rPr lang="en-US" dirty="0"/>
              <a:t>Requires industry data</a:t>
            </a:r>
          </a:p>
          <a:p>
            <a:pPr lvl="1"/>
            <a:r>
              <a:rPr lang="en-US" dirty="0"/>
              <a:t>Danger of price and volume growth</a:t>
            </a:r>
          </a:p>
          <a:p>
            <a:r>
              <a:rPr lang="en-US" dirty="0"/>
              <a:t>Evaluation of price with marginal cost analysis</a:t>
            </a:r>
          </a:p>
          <a:p>
            <a:r>
              <a:rPr lang="en-US" dirty="0"/>
              <a:t>Potential for prices to decline to short-run marginal cost</a:t>
            </a:r>
          </a:p>
          <a:p>
            <a:r>
              <a:rPr lang="en-US" dirty="0"/>
              <a:t>Difficulty in projecting volumes for oligopoly</a:t>
            </a:r>
          </a:p>
          <a:p>
            <a:r>
              <a:rPr lang="en-US" dirty="0"/>
              <a:t>Real and nominal growth</a:t>
            </a:r>
          </a:p>
          <a:p>
            <a:r>
              <a:rPr lang="en-US" dirty="0"/>
              <a:t>Price versus margin analysis</a:t>
            </a:r>
          </a:p>
          <a:p>
            <a:r>
              <a:rPr lang="en-US" dirty="0"/>
              <a:t>Exercise with Simulation Model</a:t>
            </a:r>
          </a:p>
          <a:p>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120</a:t>
            </a:fld>
            <a:endParaRPr lang="ko-KR" altLang="en-US" dirty="0"/>
          </a:p>
        </p:txBody>
      </p:sp>
    </p:spTree>
    <p:extLst>
      <p:ext uri="{BB962C8B-B14F-4D97-AF65-F5344CB8AC3E}">
        <p14:creationId xmlns:p14="http://schemas.microsoft.com/office/powerpoint/2010/main" val="213950851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Exercise on Price and Volume Changes: Data for Prices and Volumes in Shipping</a:t>
            </a:r>
          </a:p>
        </p:txBody>
      </p:sp>
      <p:sp>
        <p:nvSpPr>
          <p:cNvPr id="3" name="Content Placeholder 2"/>
          <p:cNvSpPr>
            <a:spLocks noGrp="1"/>
          </p:cNvSpPr>
          <p:nvPr>
            <p:ph idx="1"/>
          </p:nvPr>
        </p:nvSpPr>
        <p:spPr/>
        <p:txBody>
          <a:bodyPr>
            <a:normAutofit/>
          </a:bodyPr>
          <a:lstStyle/>
          <a:p>
            <a:r>
              <a:rPr lang="en-US" sz="2400" dirty="0"/>
              <a:t>Go to St. Louis FRED data</a:t>
            </a:r>
          </a:p>
          <a:p>
            <a:r>
              <a:rPr lang="en-US" sz="2400" dirty="0"/>
              <a:t>Find the relevant URL’s</a:t>
            </a:r>
          </a:p>
          <a:p>
            <a:r>
              <a:rPr lang="en-US" sz="2400" dirty="0"/>
              <a:t>Copy the data to Excel Sheet</a:t>
            </a:r>
          </a:p>
          <a:p>
            <a:r>
              <a:rPr lang="en-US" sz="2400" dirty="0"/>
              <a:t>Create Macro to Download the Data</a:t>
            </a:r>
          </a:p>
          <a:p>
            <a:endParaRPr lang="en-US" sz="2400" dirty="0"/>
          </a:p>
        </p:txBody>
      </p:sp>
      <p:pic>
        <p:nvPicPr>
          <p:cNvPr id="4" name="Picture 3"/>
          <p:cNvPicPr>
            <a:picLocks noChangeAspect="1"/>
          </p:cNvPicPr>
          <p:nvPr/>
        </p:nvPicPr>
        <p:blipFill>
          <a:blip r:embed="rId2"/>
          <a:stretch>
            <a:fillRect/>
          </a:stretch>
        </p:blipFill>
        <p:spPr>
          <a:xfrm>
            <a:off x="381000" y="3429000"/>
            <a:ext cx="8153400" cy="2744775"/>
          </a:xfrm>
          <a:prstGeom prst="rect">
            <a:avLst/>
          </a:prstGeom>
        </p:spPr>
      </p:pic>
      <p:sp>
        <p:nvSpPr>
          <p:cNvPr id="5" name="TextBox 4"/>
          <p:cNvSpPr txBox="1"/>
          <p:nvPr/>
        </p:nvSpPr>
        <p:spPr>
          <a:xfrm>
            <a:off x="5486400" y="1524000"/>
            <a:ext cx="2895600" cy="1077218"/>
          </a:xfrm>
          <a:prstGeom prst="rect">
            <a:avLst/>
          </a:prstGeom>
          <a:solidFill>
            <a:srgbClr val="FFFF00"/>
          </a:solidFill>
        </p:spPr>
        <p:txBody>
          <a:bodyPr wrap="square" rtlCol="0">
            <a:spAutoFit/>
          </a:bodyPr>
          <a:lstStyle/>
          <a:p>
            <a:pPr algn="l"/>
            <a:r>
              <a:rPr lang="en-US" sz="1600" dirty="0"/>
              <a:t>Key is to use the WORKBOOKS.OPEN statement in a macro together with the INDEX Function</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121</a:t>
            </a:fld>
            <a:endParaRPr lang="ko-KR" altLang="en-US" dirty="0"/>
          </a:p>
        </p:txBody>
      </p:sp>
    </p:spTree>
    <p:extLst>
      <p:ext uri="{BB962C8B-B14F-4D97-AF65-F5344CB8AC3E}">
        <p14:creationId xmlns:p14="http://schemas.microsoft.com/office/powerpoint/2010/main" val="59415461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GB" dirty="0"/>
              <a:t>Exercise on Projecting and Analysing Revenues</a:t>
            </a:r>
          </a:p>
        </p:txBody>
      </p:sp>
      <p:sp>
        <p:nvSpPr>
          <p:cNvPr id="3" name="Content Placeholder 2"/>
          <p:cNvSpPr>
            <a:spLocks noGrp="1"/>
          </p:cNvSpPr>
          <p:nvPr>
            <p:ph idx="1"/>
          </p:nvPr>
        </p:nvSpPr>
        <p:spPr/>
        <p:txBody>
          <a:bodyPr/>
          <a:lstStyle/>
          <a:p>
            <a:r>
              <a:rPr lang="en-GB" dirty="0"/>
              <a:t>Effect of Demand Quantity Volatility from Peak to Trough</a:t>
            </a:r>
          </a:p>
          <a:p>
            <a:pPr lvl="1"/>
            <a:r>
              <a:rPr lang="en-GB" dirty="0"/>
              <a:t>Use the FRED database</a:t>
            </a:r>
          </a:p>
          <a:p>
            <a:pPr lvl="1"/>
            <a:r>
              <a:rPr lang="en-GB" dirty="0"/>
              <a:t>Evaluate Different Industries</a:t>
            </a:r>
          </a:p>
          <a:p>
            <a:pPr lvl="1"/>
            <a:r>
              <a:rPr lang="en-GB" dirty="0"/>
              <a:t>Measure Volatility</a:t>
            </a:r>
          </a:p>
          <a:p>
            <a:r>
              <a:rPr lang="en-GB" dirty="0"/>
              <a:t>Account for Surplus Capacity</a:t>
            </a:r>
          </a:p>
          <a:p>
            <a:r>
              <a:rPr lang="en-GB" dirty="0"/>
              <a:t>Use the Difference between SRMC and LRMC</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122</a:t>
            </a:fld>
            <a:endParaRPr lang="ko-KR" altLang="en-US" dirty="0"/>
          </a:p>
        </p:txBody>
      </p:sp>
    </p:spTree>
    <p:extLst>
      <p:ext uri="{BB962C8B-B14F-4D97-AF65-F5344CB8AC3E}">
        <p14:creationId xmlns:p14="http://schemas.microsoft.com/office/powerpoint/2010/main" val="13795918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a:t>Putting Things Together and Measuring the Risk Adjusted Return on Capital</a:t>
            </a:r>
            <a:endParaRPr lang="ko-KR" altLang="en-US" dirty="0"/>
          </a:p>
        </p:txBody>
      </p:sp>
      <p:pic>
        <p:nvPicPr>
          <p:cNvPr id="5" name="Content Placeholder 4"/>
          <p:cNvPicPr>
            <a:picLocks noGrp="1" noChangeAspect="1"/>
          </p:cNvPicPr>
          <p:nvPr>
            <p:ph idx="1"/>
          </p:nvPr>
        </p:nvPicPr>
        <p:blipFill>
          <a:blip r:embed="rId2"/>
          <a:stretch>
            <a:fillRect/>
          </a:stretch>
        </p:blipFill>
        <p:spPr>
          <a:xfrm>
            <a:off x="428625" y="1681381"/>
            <a:ext cx="8286750" cy="428105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123</a:t>
            </a:fld>
            <a:endParaRPr lang="ko-KR" altLang="en-US" dirty="0"/>
          </a:p>
        </p:txBody>
      </p:sp>
    </p:spTree>
    <p:extLst>
      <p:ext uri="{BB962C8B-B14F-4D97-AF65-F5344CB8AC3E}">
        <p14:creationId xmlns:p14="http://schemas.microsoft.com/office/powerpoint/2010/main" val="4604859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GB" dirty="0"/>
              <a:t>Appendix:</a:t>
            </a:r>
            <a:br>
              <a:rPr lang="en-GB" dirty="0"/>
            </a:br>
            <a:r>
              <a:rPr lang="en-GB" dirty="0"/>
              <a:t>Data on Defaults and Credit Ratings</a:t>
            </a:r>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124</a:t>
            </a:fld>
            <a:endParaRPr lang="ko-KR" altLang="en-US" dirty="0"/>
          </a:p>
        </p:txBody>
      </p:sp>
    </p:spTree>
    <p:extLst>
      <p:ext uri="{BB962C8B-B14F-4D97-AF65-F5344CB8AC3E}">
        <p14:creationId xmlns:p14="http://schemas.microsoft.com/office/powerpoint/2010/main" val="268793853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Moody’s Default Rates by Industry</a:t>
            </a:r>
            <a:endParaRPr lang="ko-KR" altLang="en-US" dirty="0"/>
          </a:p>
        </p:txBody>
      </p:sp>
      <p:pic>
        <p:nvPicPr>
          <p:cNvPr id="5" name="Content Placeholder 4"/>
          <p:cNvPicPr>
            <a:picLocks noGrp="1" noChangeAspect="1"/>
          </p:cNvPicPr>
          <p:nvPr>
            <p:ph idx="1"/>
          </p:nvPr>
        </p:nvPicPr>
        <p:blipFill>
          <a:blip r:embed="rId2"/>
          <a:stretch>
            <a:fillRect/>
          </a:stretch>
        </p:blipFill>
        <p:spPr>
          <a:xfrm>
            <a:off x="595312" y="1988344"/>
            <a:ext cx="7953375" cy="366712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125</a:t>
            </a:fld>
            <a:endParaRPr lang="ko-KR" altLang="en-US" dirty="0"/>
          </a:p>
        </p:txBody>
      </p:sp>
    </p:spTree>
    <p:extLst>
      <p:ext uri="{BB962C8B-B14F-4D97-AF65-F5344CB8AC3E}">
        <p14:creationId xmlns:p14="http://schemas.microsoft.com/office/powerpoint/2010/main" val="396538486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and Poor’s Check List for Business Risk</a:t>
            </a:r>
          </a:p>
        </p:txBody>
      </p:sp>
      <p:pic>
        <p:nvPicPr>
          <p:cNvPr id="4" name="Picture 7"/>
          <p:cNvPicPr>
            <a:picLocks noGrp="1" noChangeAspect="1" noChangeArrowheads="1"/>
          </p:cNvPicPr>
          <p:nvPr>
            <p:ph idx="1"/>
          </p:nvPr>
        </p:nvPicPr>
        <p:blipFill>
          <a:blip r:embed="rId2" cstate="print"/>
          <a:stretch>
            <a:fillRect/>
          </a:stretch>
        </p:blipFill>
        <p:spPr bwMode="auto">
          <a:xfrm>
            <a:off x="762000" y="1828800"/>
            <a:ext cx="7924800" cy="2349546"/>
          </a:xfrm>
          <a:prstGeom prst="rect">
            <a:avLst/>
          </a:prstGeom>
          <a:noFill/>
          <a:ln w="12700">
            <a:noFill/>
            <a:miter lim="800000"/>
            <a:headEnd type="none" w="sm" len="sm"/>
            <a:tailEnd type="none" w="sm" len="sm"/>
          </a:ln>
        </p:spPr>
      </p:pic>
      <p:sp>
        <p:nvSpPr>
          <p:cNvPr id="5" name="TextBox 4"/>
          <p:cNvSpPr txBox="1"/>
          <p:nvPr/>
        </p:nvSpPr>
        <p:spPr>
          <a:xfrm>
            <a:off x="762000" y="4648200"/>
            <a:ext cx="4876800" cy="400110"/>
          </a:xfrm>
          <a:prstGeom prst="rect">
            <a:avLst/>
          </a:prstGeom>
          <a:noFill/>
        </p:spPr>
        <p:txBody>
          <a:bodyPr wrap="square" rtlCol="0">
            <a:spAutoFit/>
          </a:bodyPr>
          <a:lstStyle/>
          <a:p>
            <a:r>
              <a:rPr lang="en-US" sz="2000" dirty="0"/>
              <a:t>Does this help very much</a:t>
            </a:r>
          </a:p>
        </p:txBody>
      </p:sp>
      <p:sp>
        <p:nvSpPr>
          <p:cNvPr id="6" name="TextBox 5"/>
          <p:cNvSpPr txBox="1"/>
          <p:nvPr/>
        </p:nvSpPr>
        <p:spPr>
          <a:xfrm>
            <a:off x="5867400" y="4648200"/>
            <a:ext cx="2667000" cy="830997"/>
          </a:xfrm>
          <a:prstGeom prst="rect">
            <a:avLst/>
          </a:prstGeom>
          <a:solidFill>
            <a:srgbClr val="FFFF00"/>
          </a:solidFill>
        </p:spPr>
        <p:txBody>
          <a:bodyPr wrap="square" rtlCol="0">
            <a:spAutoFit/>
          </a:bodyPr>
          <a:lstStyle/>
          <a:p>
            <a:pPr algn="l"/>
            <a:r>
              <a:rPr lang="en-US" dirty="0"/>
              <a:t>Exercise:</a:t>
            </a:r>
          </a:p>
          <a:p>
            <a:pPr algn="l"/>
            <a:endParaRPr lang="en-US" dirty="0"/>
          </a:p>
          <a:p>
            <a:pPr algn="l"/>
            <a:r>
              <a:rPr lang="en-US" dirty="0"/>
              <a:t>Use Lookup function to rank industries</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126</a:t>
            </a:fld>
            <a:endParaRPr lang="ko-KR" altLang="en-US" dirty="0"/>
          </a:p>
        </p:txBody>
      </p:sp>
    </p:spTree>
    <p:extLst>
      <p:ext uri="{BB962C8B-B14F-4D97-AF65-F5344CB8AC3E}">
        <p14:creationId xmlns:p14="http://schemas.microsoft.com/office/powerpoint/2010/main" val="168408413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5874" name="Rectangle 2"/>
          <p:cNvSpPr>
            <a:spLocks noGrp="1" noChangeArrowheads="1"/>
          </p:cNvSpPr>
          <p:nvPr>
            <p:ph type="title"/>
          </p:nvPr>
        </p:nvSpPr>
        <p:spPr/>
        <p:txBody>
          <a:bodyPr/>
          <a:lstStyle/>
          <a:p>
            <a:r>
              <a:rPr lang="en-US" dirty="0"/>
              <a:t>Risks and Causes of Project Failure</a:t>
            </a:r>
          </a:p>
        </p:txBody>
      </p:sp>
      <p:sp>
        <p:nvSpPr>
          <p:cNvPr id="1615875" name="Rectangle 3"/>
          <p:cNvSpPr>
            <a:spLocks noGrp="1" noChangeArrowheads="1"/>
          </p:cNvSpPr>
          <p:nvPr>
            <p:ph idx="1"/>
          </p:nvPr>
        </p:nvSpPr>
        <p:spPr/>
        <p:txBody>
          <a:bodyPr/>
          <a:lstStyle/>
          <a:p>
            <a:pPr>
              <a:lnSpc>
                <a:spcPct val="90000"/>
              </a:lnSpc>
            </a:pPr>
            <a:r>
              <a:rPr lang="en-US" sz="1400" dirty="0"/>
              <a:t>Delay in completion (increase in IDC)</a:t>
            </a:r>
          </a:p>
          <a:p>
            <a:pPr>
              <a:lnSpc>
                <a:spcPct val="90000"/>
              </a:lnSpc>
            </a:pPr>
            <a:r>
              <a:rPr lang="en-US" sz="1400" dirty="0"/>
              <a:t>Capital cost over-run</a:t>
            </a:r>
            <a:endParaRPr lang="en-US" sz="900" dirty="0"/>
          </a:p>
          <a:p>
            <a:pPr>
              <a:lnSpc>
                <a:spcPct val="90000"/>
              </a:lnSpc>
            </a:pPr>
            <a:r>
              <a:rPr lang="en-US" sz="1400" dirty="0"/>
              <a:t>Technical Failure</a:t>
            </a:r>
          </a:p>
          <a:p>
            <a:pPr>
              <a:lnSpc>
                <a:spcPct val="90000"/>
              </a:lnSpc>
            </a:pPr>
            <a:r>
              <a:rPr lang="en-US" sz="1400" dirty="0"/>
              <a:t>Revenue Contract Default</a:t>
            </a:r>
            <a:endParaRPr lang="en-US" sz="900" dirty="0"/>
          </a:p>
          <a:p>
            <a:pPr>
              <a:lnSpc>
                <a:spcPct val="90000"/>
              </a:lnSpc>
            </a:pPr>
            <a:r>
              <a:rPr lang="en-US" sz="1400" dirty="0"/>
              <a:t>Increased Price of Raw Materials</a:t>
            </a:r>
            <a:endParaRPr lang="en-US" sz="900" dirty="0"/>
          </a:p>
          <a:p>
            <a:pPr>
              <a:lnSpc>
                <a:spcPct val="90000"/>
              </a:lnSpc>
            </a:pPr>
            <a:r>
              <a:rPr lang="en-US" sz="1400" dirty="0"/>
              <a:t>Loss of Competitive Position</a:t>
            </a:r>
          </a:p>
          <a:p>
            <a:pPr>
              <a:lnSpc>
                <a:spcPct val="90000"/>
              </a:lnSpc>
            </a:pPr>
            <a:r>
              <a:rPr lang="en-US" sz="1400" dirty="0"/>
              <a:t>Commodity Price Risk</a:t>
            </a:r>
          </a:p>
          <a:p>
            <a:pPr>
              <a:lnSpc>
                <a:spcPct val="90000"/>
              </a:lnSpc>
            </a:pPr>
            <a:r>
              <a:rPr lang="en-US" sz="1400" dirty="0"/>
              <a:t>Volume Risk</a:t>
            </a:r>
          </a:p>
          <a:p>
            <a:pPr>
              <a:lnSpc>
                <a:spcPct val="90000"/>
              </a:lnSpc>
            </a:pPr>
            <a:r>
              <a:rPr lang="en-US" sz="1400" dirty="0"/>
              <a:t>Overoptimistic Reserve Projections</a:t>
            </a:r>
          </a:p>
          <a:p>
            <a:pPr>
              <a:lnSpc>
                <a:spcPct val="90000"/>
              </a:lnSpc>
            </a:pPr>
            <a:r>
              <a:rPr lang="en-US" sz="1400" dirty="0"/>
              <a:t>Exchange rate </a:t>
            </a:r>
          </a:p>
          <a:p>
            <a:pPr>
              <a:lnSpc>
                <a:spcPct val="90000"/>
              </a:lnSpc>
            </a:pPr>
            <a:r>
              <a:rPr lang="en-US" sz="1400" dirty="0"/>
              <a:t>Technical Obsolescence of Plant</a:t>
            </a:r>
            <a:endParaRPr lang="en-US" sz="900" dirty="0"/>
          </a:p>
          <a:p>
            <a:pPr>
              <a:lnSpc>
                <a:spcPct val="90000"/>
              </a:lnSpc>
            </a:pPr>
            <a:r>
              <a:rPr lang="en-US" sz="1400" dirty="0"/>
              <a:t>Financial Failure of Contractor</a:t>
            </a:r>
          </a:p>
          <a:p>
            <a:pPr>
              <a:lnSpc>
                <a:spcPct val="90000"/>
              </a:lnSpc>
            </a:pPr>
            <a:r>
              <a:rPr lang="en-US" sz="1400" dirty="0"/>
              <a:t>Uninsured Casualty Losses</a:t>
            </a:r>
          </a:p>
        </p:txBody>
      </p:sp>
      <p:sp>
        <p:nvSpPr>
          <p:cNvPr id="1615876" name="Rectangle 4"/>
          <p:cNvSpPr>
            <a:spLocks noGrp="1" noChangeArrowheads="1"/>
          </p:cNvSpPr>
          <p:nvPr>
            <p:ph sz="half" idx="4294967295"/>
          </p:nvPr>
        </p:nvSpPr>
        <p:spPr>
          <a:xfrm>
            <a:off x="4419600" y="1357298"/>
            <a:ext cx="3867150" cy="4351338"/>
          </a:xfrm>
        </p:spPr>
        <p:txBody>
          <a:bodyPr/>
          <a:lstStyle/>
          <a:p>
            <a:pPr>
              <a:lnSpc>
                <a:spcPct val="90000"/>
              </a:lnSpc>
            </a:pPr>
            <a:r>
              <a:rPr lang="en-US" sz="1400" dirty="0"/>
              <a:t>US Nuclear Plants</a:t>
            </a:r>
          </a:p>
          <a:p>
            <a:pPr>
              <a:lnSpc>
                <a:spcPct val="90000"/>
              </a:lnSpc>
            </a:pPr>
            <a:r>
              <a:rPr lang="en-US" sz="1400" dirty="0"/>
              <a:t>Eurotunnel / Samsung Heavy Industries</a:t>
            </a:r>
          </a:p>
          <a:p>
            <a:pPr>
              <a:lnSpc>
                <a:spcPct val="90000"/>
              </a:lnSpc>
            </a:pPr>
            <a:r>
              <a:rPr lang="en-US" sz="1400" dirty="0"/>
              <a:t>Alstrom Combined Cycle</a:t>
            </a:r>
          </a:p>
          <a:p>
            <a:pPr>
              <a:lnSpc>
                <a:spcPct val="90000"/>
              </a:lnSpc>
            </a:pPr>
            <a:r>
              <a:rPr lang="en-US" sz="1400" dirty="0"/>
              <a:t>Dabhol; AES Drax</a:t>
            </a:r>
          </a:p>
          <a:p>
            <a:pPr>
              <a:lnSpc>
                <a:spcPct val="90000"/>
              </a:lnSpc>
            </a:pPr>
            <a:r>
              <a:rPr lang="en-US" sz="1400" dirty="0"/>
              <a:t>Austrian/California Wood Plants</a:t>
            </a:r>
          </a:p>
          <a:p>
            <a:pPr>
              <a:lnSpc>
                <a:spcPct val="90000"/>
              </a:lnSpc>
            </a:pPr>
            <a:r>
              <a:rPr lang="en-US" sz="1400" dirty="0"/>
              <a:t>Natural gas plants </a:t>
            </a:r>
          </a:p>
          <a:p>
            <a:pPr>
              <a:lnSpc>
                <a:spcPct val="90000"/>
              </a:lnSpc>
            </a:pPr>
            <a:r>
              <a:rPr lang="en-US" sz="1400" dirty="0"/>
              <a:t>Argentina Merchants</a:t>
            </a:r>
          </a:p>
          <a:p>
            <a:pPr>
              <a:lnSpc>
                <a:spcPct val="90000"/>
              </a:lnSpc>
            </a:pPr>
            <a:r>
              <a:rPr lang="en-US" sz="1400" dirty="0"/>
              <a:t>Pocantas Toll way; Subways</a:t>
            </a:r>
          </a:p>
          <a:p>
            <a:pPr>
              <a:lnSpc>
                <a:spcPct val="90000"/>
              </a:lnSpc>
            </a:pPr>
            <a:r>
              <a:rPr lang="en-US" sz="1400" dirty="0"/>
              <a:t>Philippines Project</a:t>
            </a:r>
          </a:p>
          <a:p>
            <a:pPr>
              <a:lnSpc>
                <a:spcPct val="90000"/>
              </a:lnSpc>
            </a:pPr>
            <a:r>
              <a:rPr lang="en-US" sz="1400" dirty="0"/>
              <a:t>PT Pation in Indonesia</a:t>
            </a:r>
          </a:p>
          <a:p>
            <a:pPr>
              <a:lnSpc>
                <a:spcPct val="90000"/>
              </a:lnSpc>
            </a:pPr>
            <a:r>
              <a:rPr lang="en-US" sz="1400" dirty="0"/>
              <a:t>Iridium</a:t>
            </a:r>
          </a:p>
          <a:p>
            <a:pPr>
              <a:lnSpc>
                <a:spcPct val="90000"/>
              </a:lnSpc>
            </a:pPr>
            <a:r>
              <a:rPr lang="en-US" sz="1400" dirty="0"/>
              <a:t>Hima Power Plant in India</a:t>
            </a:r>
          </a:p>
        </p:txBody>
      </p:sp>
    </p:spTree>
    <p:extLst>
      <p:ext uri="{BB962C8B-B14F-4D97-AF65-F5344CB8AC3E}">
        <p14:creationId xmlns:p14="http://schemas.microsoft.com/office/powerpoint/2010/main" val="255341666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a:t>Understanding the Cash Flow Statement</a:t>
            </a:r>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128</a:t>
            </a:fld>
            <a:endParaRPr lang="ko-KR" altLang="en-US" dirty="0"/>
          </a:p>
        </p:txBody>
      </p:sp>
    </p:spTree>
    <p:extLst>
      <p:ext uri="{BB962C8B-B14F-4D97-AF65-F5344CB8AC3E}">
        <p14:creationId xmlns:p14="http://schemas.microsoft.com/office/powerpoint/2010/main" val="369840060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a:t>Why Can’t We Just Use Cash Flow Statement instead of EBITDA – Chesapeake Example</a:t>
            </a:r>
          </a:p>
        </p:txBody>
      </p:sp>
      <p:pic>
        <p:nvPicPr>
          <p:cNvPr id="5" name="Content Placeholder 4"/>
          <p:cNvPicPr>
            <a:picLocks noGrp="1" noChangeAspect="1"/>
          </p:cNvPicPr>
          <p:nvPr>
            <p:ph idx="1"/>
          </p:nvPr>
        </p:nvPicPr>
        <p:blipFill>
          <a:blip r:embed="rId2"/>
          <a:stretch>
            <a:fillRect/>
          </a:stretch>
        </p:blipFill>
        <p:spPr>
          <a:xfrm>
            <a:off x="1910531" y="1357313"/>
            <a:ext cx="5322938"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129</a:t>
            </a:fld>
            <a:endParaRPr lang="ko-KR" altLang="en-US" dirty="0"/>
          </a:p>
        </p:txBody>
      </p:sp>
      <p:sp>
        <p:nvSpPr>
          <p:cNvPr id="6" name="TextBox 5"/>
          <p:cNvSpPr txBox="1"/>
          <p:nvPr/>
        </p:nvSpPr>
        <p:spPr>
          <a:xfrm>
            <a:off x="7315200" y="1600200"/>
            <a:ext cx="1676400" cy="276999"/>
          </a:xfrm>
          <a:prstGeom prst="rect">
            <a:avLst/>
          </a:prstGeom>
          <a:solidFill>
            <a:srgbClr val="FFFF00"/>
          </a:solidFill>
        </p:spPr>
        <p:txBody>
          <a:bodyPr wrap="square" rtlCol="0">
            <a:spAutoFit/>
          </a:bodyPr>
          <a:lstStyle/>
          <a:p>
            <a:r>
              <a:rPr lang="en-GB" dirty="0"/>
              <a:t>Note the Periods</a:t>
            </a:r>
          </a:p>
        </p:txBody>
      </p:sp>
      <p:sp>
        <p:nvSpPr>
          <p:cNvPr id="7" name="TextBox 6"/>
          <p:cNvSpPr txBox="1"/>
          <p:nvPr/>
        </p:nvSpPr>
        <p:spPr>
          <a:xfrm>
            <a:off x="228600" y="2057400"/>
            <a:ext cx="1600200" cy="461665"/>
          </a:xfrm>
          <a:prstGeom prst="rect">
            <a:avLst/>
          </a:prstGeom>
          <a:solidFill>
            <a:srgbClr val="FFFF00"/>
          </a:solidFill>
        </p:spPr>
        <p:txBody>
          <a:bodyPr wrap="square" rtlCol="0">
            <a:spAutoFit/>
          </a:bodyPr>
          <a:lstStyle/>
          <a:p>
            <a:r>
              <a:rPr lang="en-GB" dirty="0"/>
              <a:t>Why is the deferred tax added</a:t>
            </a:r>
          </a:p>
        </p:txBody>
      </p:sp>
      <p:cxnSp>
        <p:nvCxnSpPr>
          <p:cNvPr id="9" name="Straight Arrow Connector 8"/>
          <p:cNvCxnSpPr/>
          <p:nvPr/>
        </p:nvCxnSpPr>
        <p:spPr>
          <a:xfrm>
            <a:off x="1524000" y="2590800"/>
            <a:ext cx="2514600" cy="228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3469" y="2519065"/>
            <a:ext cx="1758131" cy="646331"/>
          </a:xfrm>
          <a:prstGeom prst="rect">
            <a:avLst/>
          </a:prstGeom>
          <a:solidFill>
            <a:srgbClr val="FFFF00"/>
          </a:solidFill>
        </p:spPr>
        <p:txBody>
          <a:bodyPr wrap="square" rtlCol="0">
            <a:spAutoFit/>
          </a:bodyPr>
          <a:lstStyle/>
          <a:p>
            <a:r>
              <a:rPr lang="en-GB" dirty="0"/>
              <a:t>Where were derivative gains and losses in income statement</a:t>
            </a:r>
          </a:p>
        </p:txBody>
      </p:sp>
      <p:cxnSp>
        <p:nvCxnSpPr>
          <p:cNvPr id="12" name="Straight Arrow Connector 11"/>
          <p:cNvCxnSpPr/>
          <p:nvPr/>
        </p:nvCxnSpPr>
        <p:spPr>
          <a:xfrm flipH="1">
            <a:off x="7010400" y="2519065"/>
            <a:ext cx="457200" cy="4527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 y="2971800"/>
            <a:ext cx="1447800" cy="830997"/>
          </a:xfrm>
          <a:prstGeom prst="rect">
            <a:avLst/>
          </a:prstGeom>
          <a:solidFill>
            <a:srgbClr val="FFFF00"/>
          </a:solidFill>
        </p:spPr>
        <p:txBody>
          <a:bodyPr wrap="square" rtlCol="0">
            <a:spAutoFit/>
          </a:bodyPr>
          <a:lstStyle/>
          <a:p>
            <a:r>
              <a:rPr lang="en-GB" dirty="0"/>
              <a:t>How should treat the stock based compensation for EBITDA</a:t>
            </a:r>
          </a:p>
        </p:txBody>
      </p:sp>
      <p:cxnSp>
        <p:nvCxnSpPr>
          <p:cNvPr id="15" name="Straight Arrow Connector 14"/>
          <p:cNvCxnSpPr/>
          <p:nvPr/>
        </p:nvCxnSpPr>
        <p:spPr>
          <a:xfrm flipV="1">
            <a:off x="1828800" y="3165396"/>
            <a:ext cx="304800" cy="416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15200" y="3581400"/>
            <a:ext cx="1524000" cy="461665"/>
          </a:xfrm>
          <a:prstGeom prst="rect">
            <a:avLst/>
          </a:prstGeom>
          <a:solidFill>
            <a:srgbClr val="FFFF00"/>
          </a:solidFill>
        </p:spPr>
        <p:txBody>
          <a:bodyPr wrap="square" rtlCol="0">
            <a:spAutoFit/>
          </a:bodyPr>
          <a:lstStyle/>
          <a:p>
            <a:r>
              <a:rPr lang="en-GB" dirty="0"/>
              <a:t>Why are losses on sale not cash</a:t>
            </a:r>
          </a:p>
        </p:txBody>
      </p:sp>
      <p:sp>
        <p:nvSpPr>
          <p:cNvPr id="18" name="TextBox 17"/>
          <p:cNvSpPr txBox="1"/>
          <p:nvPr/>
        </p:nvSpPr>
        <p:spPr>
          <a:xfrm>
            <a:off x="7233469" y="5029200"/>
            <a:ext cx="1605731" cy="646331"/>
          </a:xfrm>
          <a:prstGeom prst="rect">
            <a:avLst/>
          </a:prstGeom>
          <a:solidFill>
            <a:srgbClr val="FFFF00"/>
          </a:solidFill>
        </p:spPr>
        <p:txBody>
          <a:bodyPr wrap="square" rtlCol="0">
            <a:spAutoFit/>
          </a:bodyPr>
          <a:lstStyle/>
          <a:p>
            <a:r>
              <a:rPr lang="en-GB" dirty="0"/>
              <a:t>What are Maintenance Capital Expenditures</a:t>
            </a:r>
          </a:p>
        </p:txBody>
      </p:sp>
    </p:spTree>
    <p:extLst>
      <p:ext uri="{BB962C8B-B14F-4D97-AF65-F5344CB8AC3E}">
        <p14:creationId xmlns:p14="http://schemas.microsoft.com/office/powerpoint/2010/main" val="3599884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EBITDA has a problem that it does not really account for project life of assets because it does not include depreciation</a:t>
            </a:r>
          </a:p>
        </p:txBody>
      </p:sp>
      <p:sp>
        <p:nvSpPr>
          <p:cNvPr id="3" name="Content Placeholder 2"/>
          <p:cNvSpPr>
            <a:spLocks noGrp="1"/>
          </p:cNvSpPr>
          <p:nvPr>
            <p:ph idx="1"/>
          </p:nvPr>
        </p:nvSpPr>
        <p:spPr/>
        <p:txBody>
          <a:bodyPr>
            <a:normAutofit/>
          </a:bodyPr>
          <a:lstStyle/>
          <a:p>
            <a:pPr latinLnBrk="0" hangingPunct="0"/>
            <a:r>
              <a:rPr lang="en-US" sz="2400" dirty="0"/>
              <a:t>In simple terms, if two companies have the same EBITDA but one company has assets of 2 years and another has assets of 20 years, the relationship between EBITDA and capital expenditures.</a:t>
            </a:r>
          </a:p>
          <a:p>
            <a:pPr latinLnBrk="0" hangingPunct="0"/>
            <a:r>
              <a:rPr lang="en-US" sz="2400" dirty="0"/>
              <a:t>If Project Life is 2 years, and Investment is 1000 and debt is 700.</a:t>
            </a:r>
            <a:endParaRPr lang="en-US" sz="2000" dirty="0"/>
          </a:p>
          <a:p>
            <a:pPr lvl="1" eaLnBrk="0" latinLnBrk="0" hangingPunct="0"/>
            <a:r>
              <a:rPr lang="en-US" sz="2000" dirty="0"/>
              <a:t>If Debt to EBITDA is 4, then EBITDA is 700/4 = 175. This 175 EBITDA is not enough to repay the debt because by the time 175 is paid for 2 years, the company has to raise more debt. 175 x 2 = 350</a:t>
            </a:r>
          </a:p>
          <a:p>
            <a:pPr latinLnBrk="0" hangingPunct="0"/>
            <a:r>
              <a:rPr lang="en-US" sz="2400" dirty="0"/>
              <a:t>If Project Life is 20 years, and Investment is 1000 and debt is 700.</a:t>
            </a:r>
          </a:p>
          <a:p>
            <a:pPr lvl="1" eaLnBrk="0" latinLnBrk="0" hangingPunct="0"/>
            <a:r>
              <a:rPr lang="en-US" sz="2000" dirty="0"/>
              <a:t>If the Debt to EBITDA is 4 and EBITDA is 175. The 175 is easily enough to repay the debt over 20 years. 20 x 175 = 3,500.</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13</a:t>
            </a:fld>
            <a:endParaRPr lang="ko-KR" altLang="en-US" dirty="0"/>
          </a:p>
        </p:txBody>
      </p:sp>
    </p:spTree>
    <p:extLst>
      <p:ext uri="{BB962C8B-B14F-4D97-AF65-F5344CB8AC3E}">
        <p14:creationId xmlns:p14="http://schemas.microsoft.com/office/powerpoint/2010/main" val="84128946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Cash Flow and What is EBITDA</a:t>
            </a:r>
          </a:p>
        </p:txBody>
      </p:sp>
      <p:sp>
        <p:nvSpPr>
          <p:cNvPr id="3" name="Content Placeholder 2"/>
          <p:cNvSpPr>
            <a:spLocks noGrp="1"/>
          </p:cNvSpPr>
          <p:nvPr>
            <p:ph idx="1"/>
          </p:nvPr>
        </p:nvSpPr>
        <p:spPr/>
        <p:txBody>
          <a:bodyPr/>
          <a:lstStyle/>
          <a:p>
            <a:r>
              <a:rPr lang="en-US" dirty="0"/>
              <a:t>Operating Cash Flow is 4,364</a:t>
            </a:r>
          </a:p>
          <a:p>
            <a:r>
              <a:rPr lang="en-US" dirty="0"/>
              <a:t>Adjust for working capital change</a:t>
            </a:r>
          </a:p>
          <a:p>
            <a:r>
              <a:rPr lang="en-US" dirty="0"/>
              <a:t>Adjust for interest expense</a:t>
            </a:r>
          </a:p>
          <a:p>
            <a:r>
              <a:rPr lang="en-US" dirty="0"/>
              <a:t>Adjust for income taxes</a:t>
            </a:r>
          </a:p>
          <a:p>
            <a:r>
              <a:rPr lang="en-US" dirty="0"/>
              <a:t>EBITDA is 6,721</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130</a:t>
            </a:fld>
            <a:endParaRPr lang="ko-KR" altLang="en-US" dirty="0"/>
          </a:p>
        </p:txBody>
      </p:sp>
    </p:spTree>
    <p:extLst>
      <p:ext uri="{BB962C8B-B14F-4D97-AF65-F5344CB8AC3E}">
        <p14:creationId xmlns:p14="http://schemas.microsoft.com/office/powerpoint/2010/main" val="273435488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Samsung Case – 2009 – Cash From Operating</a:t>
            </a:r>
          </a:p>
        </p:txBody>
      </p:sp>
      <p:pic>
        <p:nvPicPr>
          <p:cNvPr id="5" name="Content Placeholder 4"/>
          <p:cNvPicPr>
            <a:picLocks noGrp="1" noChangeAspect="1"/>
          </p:cNvPicPr>
          <p:nvPr>
            <p:ph idx="1"/>
          </p:nvPr>
        </p:nvPicPr>
        <p:blipFill>
          <a:blip r:embed="rId2"/>
          <a:stretch>
            <a:fillRect/>
          </a:stretch>
        </p:blipFill>
        <p:spPr>
          <a:xfrm>
            <a:off x="2077260" y="1219200"/>
            <a:ext cx="498948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131</a:t>
            </a:fld>
            <a:endParaRPr lang="ko-KR" altLang="en-US" dirty="0"/>
          </a:p>
        </p:txBody>
      </p:sp>
    </p:spTree>
    <p:extLst>
      <p:ext uri="{BB962C8B-B14F-4D97-AF65-F5344CB8AC3E}">
        <p14:creationId xmlns:p14="http://schemas.microsoft.com/office/powerpoint/2010/main" val="17906699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Why Can’t We Just Use the Cash Flow Statement – Samsung Example</a:t>
            </a:r>
          </a:p>
        </p:txBody>
      </p:sp>
      <p:sp>
        <p:nvSpPr>
          <p:cNvPr id="3" name="Content Placeholder 2"/>
          <p:cNvSpPr>
            <a:spLocks noGrp="1"/>
          </p:cNvSpPr>
          <p:nvPr>
            <p:ph idx="1"/>
          </p:nvPr>
        </p:nvSpPr>
        <p:spPr/>
        <p:txBody>
          <a:bodyPr/>
          <a:lstStyle/>
          <a:p>
            <a:r>
              <a:rPr lang="en-US" dirty="0"/>
              <a:t>Samsung Cash from Operations - 2015</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132</a:t>
            </a:fld>
            <a:endParaRPr lang="ko-KR" altLang="en-US" dirty="0"/>
          </a:p>
        </p:txBody>
      </p:sp>
      <p:pic>
        <p:nvPicPr>
          <p:cNvPr id="5" name="Picture 4"/>
          <p:cNvPicPr>
            <a:picLocks noChangeAspect="1"/>
          </p:cNvPicPr>
          <p:nvPr/>
        </p:nvPicPr>
        <p:blipFill>
          <a:blip r:embed="rId2"/>
          <a:stretch>
            <a:fillRect/>
          </a:stretch>
        </p:blipFill>
        <p:spPr>
          <a:xfrm>
            <a:off x="1905000" y="2274552"/>
            <a:ext cx="5334000" cy="3983031"/>
          </a:xfrm>
          <a:prstGeom prst="rect">
            <a:avLst/>
          </a:prstGeom>
        </p:spPr>
      </p:pic>
    </p:spTree>
    <p:extLst>
      <p:ext uri="{BB962C8B-B14F-4D97-AF65-F5344CB8AC3E}">
        <p14:creationId xmlns:p14="http://schemas.microsoft.com/office/powerpoint/2010/main" val="84375798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a:t>Gain and Loss on Sale of Assets and Investments</a:t>
            </a:r>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133</a:t>
            </a:fld>
            <a:endParaRPr lang="ko-KR" altLang="en-US" dirty="0"/>
          </a:p>
        </p:txBody>
      </p:sp>
    </p:spTree>
    <p:extLst>
      <p:ext uri="{BB962C8B-B14F-4D97-AF65-F5344CB8AC3E}">
        <p14:creationId xmlns:p14="http://schemas.microsoft.com/office/powerpoint/2010/main" val="381820343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Accounting for Gain/Loss on Sale</a:t>
            </a:r>
          </a:p>
        </p:txBody>
      </p:sp>
      <p:sp>
        <p:nvSpPr>
          <p:cNvPr id="3" name="Content Placeholder 2"/>
          <p:cNvSpPr>
            <a:spLocks noGrp="1"/>
          </p:cNvSpPr>
          <p:nvPr>
            <p:ph idx="1"/>
          </p:nvPr>
        </p:nvSpPr>
        <p:spPr/>
        <p:txBody>
          <a:bodyPr/>
          <a:lstStyle/>
          <a:p>
            <a:pPr latinLnBrk="0" hangingPunct="0"/>
            <a:r>
              <a:rPr lang="en-US" dirty="0"/>
              <a:t>When sell assets or equity securities</a:t>
            </a:r>
          </a:p>
          <a:p>
            <a:pPr latinLnBrk="0" hangingPunct="0"/>
            <a:r>
              <a:rPr lang="en-US" dirty="0"/>
              <a:t>1. Remove asset from balance sheet at net book value</a:t>
            </a:r>
          </a:p>
          <a:p>
            <a:pPr latinLnBrk="0" hangingPunct="0"/>
            <a:r>
              <a:rPr lang="en-US" dirty="0"/>
              <a:t>2. Increase the cash from selling the asset</a:t>
            </a:r>
          </a:p>
          <a:p>
            <a:pPr latinLnBrk="0" hangingPunct="0"/>
            <a:r>
              <a:rPr lang="en-US" dirty="0"/>
              <a:t>3. Difference between cash and net book value is gain</a:t>
            </a:r>
          </a:p>
          <a:p>
            <a:pPr latinLnBrk="0" hangingPunct="0"/>
            <a:r>
              <a:rPr lang="en-US" dirty="0"/>
              <a:t>4. Do not include gains from sale in EBITDA</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134</a:t>
            </a:fld>
            <a:endParaRPr lang="ko-KR" altLang="en-US" dirty="0"/>
          </a:p>
        </p:txBody>
      </p:sp>
    </p:spTree>
    <p:extLst>
      <p:ext uri="{BB962C8B-B14F-4D97-AF65-F5344CB8AC3E}">
        <p14:creationId xmlns:p14="http://schemas.microsoft.com/office/powerpoint/2010/main" val="79286337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Asset Sale</a:t>
            </a:r>
          </a:p>
        </p:txBody>
      </p:sp>
      <p:sp>
        <p:nvSpPr>
          <p:cNvPr id="3" name="Content Placeholder 2"/>
          <p:cNvSpPr>
            <a:spLocks noGrp="1"/>
          </p:cNvSpPr>
          <p:nvPr>
            <p:ph idx="1"/>
          </p:nvPr>
        </p:nvSpPr>
        <p:spPr/>
        <p:txBody>
          <a:bodyPr>
            <a:normAutofit fontScale="77500" lnSpcReduction="20000"/>
          </a:bodyPr>
          <a:lstStyle/>
          <a:p>
            <a:r>
              <a:rPr lang="en-US" dirty="0"/>
              <a:t>Sell Pot in Year 2 for 200</a:t>
            </a:r>
          </a:p>
          <a:p>
            <a:r>
              <a:rPr lang="en-US" dirty="0"/>
              <a:t>Book Value</a:t>
            </a:r>
          </a:p>
          <a:p>
            <a:pPr lvl="1"/>
            <a:r>
              <a:rPr lang="en-US" dirty="0"/>
              <a:t>Gross Assets 250</a:t>
            </a:r>
          </a:p>
          <a:p>
            <a:pPr lvl="1"/>
            <a:r>
              <a:rPr lang="en-US" dirty="0"/>
              <a:t>Accum Dep    62</a:t>
            </a:r>
          </a:p>
          <a:p>
            <a:pPr lvl="1"/>
            <a:r>
              <a:rPr lang="en-US" dirty="0"/>
              <a:t>Net Value      188</a:t>
            </a:r>
          </a:p>
          <a:p>
            <a:r>
              <a:rPr lang="en-US" dirty="0"/>
              <a:t>Gain on Sale</a:t>
            </a:r>
          </a:p>
          <a:p>
            <a:pPr lvl="1"/>
            <a:r>
              <a:rPr lang="en-US" dirty="0"/>
              <a:t>Proceeds of 200 – Net Value of 188</a:t>
            </a:r>
          </a:p>
          <a:p>
            <a:pPr lvl="1"/>
            <a:r>
              <a:rPr lang="en-US" dirty="0"/>
              <a:t>Gain is 12</a:t>
            </a:r>
          </a:p>
          <a:p>
            <a:r>
              <a:rPr lang="en-US" dirty="0"/>
              <a:t>In cash flow statement</a:t>
            </a:r>
          </a:p>
          <a:p>
            <a:pPr lvl="1"/>
            <a:r>
              <a:rPr lang="en-US" dirty="0"/>
              <a:t>Net Income Including Gain, say 400</a:t>
            </a:r>
          </a:p>
          <a:p>
            <a:pPr lvl="1"/>
            <a:r>
              <a:rPr lang="en-US" dirty="0"/>
              <a:t>Subtract gain on sale of 12</a:t>
            </a:r>
          </a:p>
          <a:p>
            <a:pPr lvl="1"/>
            <a:r>
              <a:rPr lang="en-US" dirty="0"/>
              <a:t>Net Cash from operations 388 does not include gain</a:t>
            </a:r>
          </a:p>
          <a:p>
            <a:r>
              <a:rPr lang="en-US" dirty="0"/>
              <a:t>In cash flow statement have investing activities</a:t>
            </a:r>
          </a:p>
          <a:p>
            <a:pPr lvl="1"/>
            <a:r>
              <a:rPr lang="en-US" dirty="0"/>
              <a:t>Include proceeds of 200</a:t>
            </a:r>
          </a:p>
          <a:p>
            <a:pPr lvl="1"/>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135</a:t>
            </a:fld>
            <a:endParaRPr lang="ko-KR" altLang="en-US" dirty="0"/>
          </a:p>
        </p:txBody>
      </p:sp>
    </p:spTree>
    <p:extLst>
      <p:ext uri="{BB962C8B-B14F-4D97-AF65-F5344CB8AC3E}">
        <p14:creationId xmlns:p14="http://schemas.microsoft.com/office/powerpoint/2010/main" val="427201086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to Use Cash Flow from Operation Adjustments in Computing EBITDA</a:t>
            </a:r>
          </a:p>
        </p:txBody>
      </p:sp>
      <p:sp>
        <p:nvSpPr>
          <p:cNvPr id="3" name="Content Placeholder 2"/>
          <p:cNvSpPr>
            <a:spLocks noGrp="1"/>
          </p:cNvSpPr>
          <p:nvPr>
            <p:ph idx="1"/>
          </p:nvPr>
        </p:nvSpPr>
        <p:spPr/>
        <p:txBody>
          <a:bodyPr>
            <a:normAutofit fontScale="77500" lnSpcReduction="20000"/>
          </a:bodyPr>
          <a:lstStyle/>
          <a:p>
            <a:pPr latinLnBrk="0" hangingPunct="0"/>
            <a:r>
              <a:rPr lang="en-US" sz="3200" dirty="0">
                <a:solidFill>
                  <a:srgbClr val="000000"/>
                </a:solidFill>
                <a:latin typeface="AmasisMT"/>
              </a:rPr>
              <a:t>Excludes other income statement activity that is nonoperating.</a:t>
            </a:r>
            <a:r>
              <a:rPr lang="en-US" sz="3200" dirty="0">
                <a:solidFill>
                  <a:srgbClr val="666666"/>
                </a:solidFill>
                <a:latin typeface="AmasisMT-Light"/>
              </a:rPr>
              <a:t> </a:t>
            </a:r>
          </a:p>
          <a:p>
            <a:pPr latinLnBrk="0" hangingPunct="0"/>
            <a:r>
              <a:rPr lang="en-US" sz="3200" dirty="0">
                <a:solidFill>
                  <a:srgbClr val="666666"/>
                </a:solidFill>
                <a:latin typeface="AmasisMT-Light"/>
              </a:rPr>
              <a:t>It </a:t>
            </a:r>
            <a:r>
              <a:rPr lang="en-US" sz="3200" dirty="0">
                <a:solidFill>
                  <a:srgbClr val="000000"/>
                </a:solidFill>
                <a:latin typeface="AmasisMT"/>
              </a:rPr>
              <a:t>aims to capture the results of a company's </a:t>
            </a:r>
            <a:r>
              <a:rPr lang="en-US" sz="3200" b="1" i="1" dirty="0">
                <a:solidFill>
                  <a:srgbClr val="000000"/>
                </a:solidFill>
                <a:latin typeface="AmasisMT"/>
              </a:rPr>
              <a:t>core operating activities</a:t>
            </a:r>
            <a:r>
              <a:rPr lang="en-US" sz="3200" dirty="0">
                <a:solidFill>
                  <a:srgbClr val="000000"/>
                </a:solidFill>
                <a:latin typeface="AmasisMT"/>
              </a:rPr>
              <a:t> before interest, taxes, and the impact on earnings of capital spending and other investing and financing activities. </a:t>
            </a:r>
          </a:p>
          <a:p>
            <a:pPr latinLnBrk="0" hangingPunct="0"/>
            <a:r>
              <a:rPr lang="en-US" sz="3200" dirty="0">
                <a:solidFill>
                  <a:srgbClr val="000000"/>
                </a:solidFill>
                <a:latin typeface="AmasisMT"/>
              </a:rPr>
              <a:t>Generally, this means that any income statement activity whose cash effects have been (or will be) classified as being from operating activities (excluding interest and taxes) </a:t>
            </a:r>
            <a:r>
              <a:rPr lang="en-US" sz="3200" b="1" i="1" dirty="0">
                <a:solidFill>
                  <a:srgbClr val="000000"/>
                </a:solidFill>
                <a:latin typeface="AmasisMT"/>
              </a:rPr>
              <a:t>are included</a:t>
            </a:r>
            <a:r>
              <a:rPr lang="en-US" sz="3200" dirty="0">
                <a:solidFill>
                  <a:srgbClr val="000000"/>
                </a:solidFill>
                <a:latin typeface="AmasisMT"/>
              </a:rPr>
              <a:t> in our definition of EBITDA. </a:t>
            </a:r>
          </a:p>
          <a:p>
            <a:pPr latinLnBrk="0" hangingPunct="0"/>
            <a:r>
              <a:rPr lang="en-US" sz="3200" dirty="0">
                <a:solidFill>
                  <a:srgbClr val="000000"/>
                </a:solidFill>
                <a:latin typeface="AmasisMT"/>
              </a:rPr>
              <a:t>Conversely, income statement activity whose cash effects have been (or will be) classified in the statement of cash flows as being from investing or financing activities is excluded from EBITDA.</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136</a:t>
            </a:fld>
            <a:endParaRPr lang="ko-KR" altLang="en-US" dirty="0"/>
          </a:p>
        </p:txBody>
      </p:sp>
    </p:spTree>
    <p:extLst>
      <p:ext uri="{BB962C8B-B14F-4D97-AF65-F5344CB8AC3E}">
        <p14:creationId xmlns:p14="http://schemas.microsoft.com/office/powerpoint/2010/main" val="57473292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Example of Using Cash Flow Statement to Compute EBITDA</a:t>
            </a:r>
          </a:p>
        </p:txBody>
      </p:sp>
      <p:sp>
        <p:nvSpPr>
          <p:cNvPr id="3" name="Content Placeholder 2"/>
          <p:cNvSpPr>
            <a:spLocks noGrp="1"/>
          </p:cNvSpPr>
          <p:nvPr>
            <p:ph idx="1"/>
          </p:nvPr>
        </p:nvSpPr>
        <p:spPr/>
        <p:txBody>
          <a:bodyPr/>
          <a:lstStyle/>
          <a:p>
            <a:pPr latinLnBrk="0" hangingPunct="0"/>
            <a:r>
              <a:rPr lang="en-US" dirty="0"/>
              <a:t>Begin with Income Statement and Cash Flow Statement, where cash flow statement shows the non-cash income from equity income.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137</a:t>
            </a:fld>
            <a:endParaRPr lang="ko-KR" altLang="en-US" dirty="0"/>
          </a:p>
        </p:txBody>
      </p:sp>
      <p:pic>
        <p:nvPicPr>
          <p:cNvPr id="5" name="Picture 4"/>
          <p:cNvPicPr>
            <a:picLocks noChangeAspect="1"/>
          </p:cNvPicPr>
          <p:nvPr/>
        </p:nvPicPr>
        <p:blipFill>
          <a:blip r:embed="rId2"/>
          <a:stretch>
            <a:fillRect/>
          </a:stretch>
        </p:blipFill>
        <p:spPr>
          <a:xfrm>
            <a:off x="392908" y="2819400"/>
            <a:ext cx="4906429" cy="2228850"/>
          </a:xfrm>
          <a:prstGeom prst="rect">
            <a:avLst/>
          </a:prstGeom>
        </p:spPr>
      </p:pic>
      <p:pic>
        <p:nvPicPr>
          <p:cNvPr id="6" name="Picture 5"/>
          <p:cNvPicPr>
            <a:picLocks noChangeAspect="1"/>
          </p:cNvPicPr>
          <p:nvPr/>
        </p:nvPicPr>
        <p:blipFill>
          <a:blip r:embed="rId3"/>
          <a:stretch>
            <a:fillRect/>
          </a:stretch>
        </p:blipFill>
        <p:spPr>
          <a:xfrm>
            <a:off x="5299337" y="3690958"/>
            <a:ext cx="3662896" cy="2595562"/>
          </a:xfrm>
          <a:prstGeom prst="rect">
            <a:avLst/>
          </a:prstGeom>
        </p:spPr>
      </p:pic>
      <p:sp>
        <p:nvSpPr>
          <p:cNvPr id="7" name="TextBox 6"/>
          <p:cNvSpPr txBox="1"/>
          <p:nvPr/>
        </p:nvSpPr>
        <p:spPr>
          <a:xfrm>
            <a:off x="5715000" y="2819400"/>
            <a:ext cx="3000405" cy="461665"/>
          </a:xfrm>
          <a:prstGeom prst="rect">
            <a:avLst/>
          </a:prstGeom>
          <a:solidFill>
            <a:srgbClr val="FFFF00"/>
          </a:solidFill>
        </p:spPr>
        <p:txBody>
          <a:bodyPr wrap="square" rtlCol="0">
            <a:spAutoFit/>
          </a:bodyPr>
          <a:lstStyle/>
          <a:p>
            <a:r>
              <a:rPr lang="en-US" dirty="0"/>
              <a:t>Note how the EBITDA can be computed from items in the cash flow statement</a:t>
            </a:r>
          </a:p>
        </p:txBody>
      </p:sp>
      <p:pic>
        <p:nvPicPr>
          <p:cNvPr id="8" name="Picture 7"/>
          <p:cNvPicPr>
            <a:picLocks noChangeAspect="1"/>
          </p:cNvPicPr>
          <p:nvPr/>
        </p:nvPicPr>
        <p:blipFill>
          <a:blip r:embed="rId4"/>
          <a:stretch>
            <a:fillRect/>
          </a:stretch>
        </p:blipFill>
        <p:spPr>
          <a:xfrm>
            <a:off x="1330969" y="5121914"/>
            <a:ext cx="3267075" cy="1191614"/>
          </a:xfrm>
          <a:prstGeom prst="rect">
            <a:avLst/>
          </a:prstGeom>
        </p:spPr>
      </p:pic>
    </p:spTree>
    <p:extLst>
      <p:ext uri="{BB962C8B-B14F-4D97-AF65-F5344CB8AC3E}">
        <p14:creationId xmlns:p14="http://schemas.microsoft.com/office/powerpoint/2010/main" val="259933657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Example of Using Cash Flow Statement to Compute FFO</a:t>
            </a:r>
          </a:p>
        </p:txBody>
      </p:sp>
      <p:sp>
        <p:nvSpPr>
          <p:cNvPr id="3" name="Content Placeholder 2"/>
          <p:cNvSpPr>
            <a:spLocks noGrp="1"/>
          </p:cNvSpPr>
          <p:nvPr>
            <p:ph idx="1"/>
          </p:nvPr>
        </p:nvSpPr>
        <p:spPr/>
        <p:txBody>
          <a:bodyPr/>
          <a:lstStyle/>
          <a:p>
            <a:pPr latinLnBrk="0" hangingPunct="0"/>
            <a:r>
              <a:rPr lang="en-US" dirty="0"/>
              <a:t>Begin with Income Statement and Cash Flow Statement, where cash flow statement shows the non-cash income from equity income.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138</a:t>
            </a:fld>
            <a:endParaRPr lang="ko-KR" altLang="en-US" dirty="0"/>
          </a:p>
        </p:txBody>
      </p:sp>
      <p:pic>
        <p:nvPicPr>
          <p:cNvPr id="5" name="Picture 4"/>
          <p:cNvPicPr>
            <a:picLocks noChangeAspect="1"/>
          </p:cNvPicPr>
          <p:nvPr/>
        </p:nvPicPr>
        <p:blipFill>
          <a:blip r:embed="rId2"/>
          <a:stretch>
            <a:fillRect/>
          </a:stretch>
        </p:blipFill>
        <p:spPr>
          <a:xfrm>
            <a:off x="392908" y="2819400"/>
            <a:ext cx="4906429" cy="2228850"/>
          </a:xfrm>
          <a:prstGeom prst="rect">
            <a:avLst/>
          </a:prstGeom>
        </p:spPr>
      </p:pic>
      <p:sp>
        <p:nvSpPr>
          <p:cNvPr id="7" name="TextBox 6"/>
          <p:cNvSpPr txBox="1"/>
          <p:nvPr/>
        </p:nvSpPr>
        <p:spPr>
          <a:xfrm>
            <a:off x="5715000" y="2819400"/>
            <a:ext cx="3000405" cy="461665"/>
          </a:xfrm>
          <a:prstGeom prst="rect">
            <a:avLst/>
          </a:prstGeom>
          <a:solidFill>
            <a:srgbClr val="FFFF00"/>
          </a:solidFill>
        </p:spPr>
        <p:txBody>
          <a:bodyPr wrap="square" rtlCol="0">
            <a:spAutoFit/>
          </a:bodyPr>
          <a:lstStyle/>
          <a:p>
            <a:r>
              <a:rPr lang="en-US" dirty="0"/>
              <a:t>Note how the FFO can be computed from items in the cash flow statement</a:t>
            </a:r>
          </a:p>
        </p:txBody>
      </p:sp>
      <p:pic>
        <p:nvPicPr>
          <p:cNvPr id="9" name="Picture 8"/>
          <p:cNvPicPr>
            <a:picLocks noChangeAspect="1"/>
          </p:cNvPicPr>
          <p:nvPr/>
        </p:nvPicPr>
        <p:blipFill>
          <a:blip r:embed="rId3"/>
          <a:stretch>
            <a:fillRect/>
          </a:stretch>
        </p:blipFill>
        <p:spPr>
          <a:xfrm>
            <a:off x="5299337" y="4091008"/>
            <a:ext cx="3384444" cy="2195512"/>
          </a:xfrm>
          <a:prstGeom prst="rect">
            <a:avLst/>
          </a:prstGeom>
        </p:spPr>
      </p:pic>
      <p:pic>
        <p:nvPicPr>
          <p:cNvPr id="11" name="Picture 10"/>
          <p:cNvPicPr>
            <a:picLocks noChangeAspect="1"/>
          </p:cNvPicPr>
          <p:nvPr/>
        </p:nvPicPr>
        <p:blipFill>
          <a:blip r:embed="rId4"/>
          <a:stretch>
            <a:fillRect/>
          </a:stretch>
        </p:blipFill>
        <p:spPr>
          <a:xfrm>
            <a:off x="1752600" y="4912312"/>
            <a:ext cx="3228975" cy="1269001"/>
          </a:xfrm>
          <a:prstGeom prst="rect">
            <a:avLst/>
          </a:prstGeom>
        </p:spPr>
      </p:pic>
    </p:spTree>
    <p:extLst>
      <p:ext uri="{BB962C8B-B14F-4D97-AF65-F5344CB8AC3E}">
        <p14:creationId xmlns:p14="http://schemas.microsoft.com/office/powerpoint/2010/main" val="356372925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eaLnBrk="0" latinLnBrk="0" hangingPunct="0"/>
            <a:r>
              <a:rPr lang="en-US" dirty="0"/>
              <a:t>Accumulated Other Comprehensive Income</a:t>
            </a:r>
          </a:p>
        </p:txBody>
      </p:sp>
      <p:sp>
        <p:nvSpPr>
          <p:cNvPr id="4" name="Slide Number Placeholder 3"/>
          <p:cNvSpPr>
            <a:spLocks noGrp="1"/>
          </p:cNvSpPr>
          <p:nvPr>
            <p:ph type="sldNum" sz="quarter" idx="4294967295"/>
          </p:nvPr>
        </p:nvSpPr>
        <p:spPr>
          <a:xfrm>
            <a:off x="8293100" y="6591300"/>
            <a:ext cx="850900" cy="214313"/>
          </a:xfrm>
        </p:spPr>
        <p:txBody>
          <a:bodyPr/>
          <a:lstStyle/>
          <a:p>
            <a:pPr algn="ctr"/>
            <a:fld id="{0C3A1854-6B63-4059-B360-A3C4972BF0FC}" type="slidenum">
              <a:rPr lang="ko-KR" altLang="en-US" smtClean="0"/>
              <a:pPr algn="ctr"/>
              <a:t>139</a:t>
            </a:fld>
            <a:endParaRPr lang="ko-KR" altLang="en-US" dirty="0"/>
          </a:p>
        </p:txBody>
      </p:sp>
    </p:spTree>
    <p:extLst>
      <p:ext uri="{BB962C8B-B14F-4D97-AF65-F5344CB8AC3E}">
        <p14:creationId xmlns:p14="http://schemas.microsoft.com/office/powerpoint/2010/main" val="1711944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Debt to Capital in Project Finance and Corporate Finance</a:t>
            </a:r>
          </a:p>
        </p:txBody>
      </p:sp>
      <p:sp>
        <p:nvSpPr>
          <p:cNvPr id="3" name="Content Placeholder 2"/>
          <p:cNvSpPr>
            <a:spLocks noGrp="1"/>
          </p:cNvSpPr>
          <p:nvPr>
            <p:ph idx="1"/>
          </p:nvPr>
        </p:nvSpPr>
        <p:spPr/>
        <p:txBody>
          <a:bodyPr>
            <a:normAutofit fontScale="92500"/>
          </a:bodyPr>
          <a:lstStyle/>
          <a:p>
            <a:pPr latinLnBrk="0" hangingPunct="0"/>
            <a:r>
              <a:rPr lang="en-US" dirty="0"/>
              <a:t>Project Finance</a:t>
            </a:r>
          </a:p>
          <a:p>
            <a:pPr lvl="1" eaLnBrk="0" latinLnBrk="0" hangingPunct="0"/>
            <a:r>
              <a:rPr lang="en-US" dirty="0"/>
              <a:t>Equity invested is skin in the game. Without equity, sponsor does not care about downside (they still like upside)</a:t>
            </a:r>
          </a:p>
          <a:p>
            <a:pPr lvl="1" eaLnBrk="0" latinLnBrk="0" hangingPunct="0"/>
            <a:r>
              <a:rPr lang="en-US" dirty="0"/>
              <a:t>Definition of equity can be tricky because of development cost, contributed assets, earnings during construction</a:t>
            </a:r>
          </a:p>
          <a:p>
            <a:pPr latinLnBrk="0" hangingPunct="0"/>
            <a:r>
              <a:rPr lang="en-US" dirty="0"/>
              <a:t>Corporate Finance</a:t>
            </a:r>
          </a:p>
          <a:p>
            <a:pPr lvl="1" eaLnBrk="0" latinLnBrk="0" hangingPunct="0"/>
            <a:r>
              <a:rPr lang="en-US" dirty="0"/>
              <a:t>Debt to Capital measures the decline in book value before company value is less than debt (e.g. loan to value)</a:t>
            </a:r>
          </a:p>
          <a:p>
            <a:pPr lvl="1" eaLnBrk="0" latinLnBrk="0" hangingPunct="0"/>
            <a:r>
              <a:rPr lang="en-US" dirty="0"/>
              <a:t>Debt to capital can be distorted by accounting policy (e.g. goodwill on the balance sheet)</a:t>
            </a:r>
          </a:p>
          <a:p>
            <a:pPr lvl="1" eaLnBrk="0" latinLnBrk="0" hangingPunct="0"/>
            <a:endParaRPr lang="en-US" dirty="0"/>
          </a:p>
        </p:txBody>
      </p:sp>
    </p:spTree>
    <p:extLst>
      <p:ext uri="{BB962C8B-B14F-4D97-AF65-F5344CB8AC3E}">
        <p14:creationId xmlns:p14="http://schemas.microsoft.com/office/powerpoint/2010/main" val="357597853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Makes Gamble on Oil Price Going Up</a:t>
            </a:r>
          </a:p>
        </p:txBody>
      </p:sp>
      <p:sp>
        <p:nvSpPr>
          <p:cNvPr id="3" name="Content Placeholder 2"/>
          <p:cNvSpPr>
            <a:spLocks noGrp="1"/>
          </p:cNvSpPr>
          <p:nvPr>
            <p:ph idx="1"/>
          </p:nvPr>
        </p:nvSpPr>
        <p:spPr/>
        <p:txBody>
          <a:bodyPr/>
          <a:lstStyle/>
          <a:p>
            <a:pPr latinLnBrk="0" hangingPunct="0"/>
            <a:r>
              <a:rPr lang="en-US" dirty="0"/>
              <a:t>The Gamble is for 3 years</a:t>
            </a:r>
          </a:p>
          <a:p>
            <a:pPr latinLnBrk="0" hangingPunct="0"/>
            <a:r>
              <a:rPr lang="en-US" dirty="0"/>
              <a:t>If the oil price goes up then gets paid</a:t>
            </a:r>
          </a:p>
          <a:p>
            <a:pPr latinLnBrk="0" hangingPunct="0"/>
            <a:r>
              <a:rPr lang="en-US" dirty="0"/>
              <a:t>But the oil price goes down so loses</a:t>
            </a:r>
          </a:p>
          <a:p>
            <a:pPr latinLnBrk="0" hangingPunct="0"/>
            <a:r>
              <a:rPr lang="en-US" dirty="0"/>
              <a:t>You can monitor the value of your loss</a:t>
            </a:r>
          </a:p>
          <a:p>
            <a:pPr latinLnBrk="0" hangingPunct="0"/>
            <a:r>
              <a:rPr lang="en-US" dirty="0"/>
              <a:t>Big Question – Should the value of the gamble be on the accounting statements</a:t>
            </a:r>
          </a:p>
          <a:p>
            <a:pPr latinLnBrk="0" hangingPunct="0"/>
            <a:endParaRPr lang="en-US" dirty="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140</a:t>
            </a:fld>
            <a:endParaRPr lang="ko-KR" altLang="en-US" dirty="0"/>
          </a:p>
        </p:txBody>
      </p:sp>
      <p:pic>
        <p:nvPicPr>
          <p:cNvPr id="5" name="Picture 4"/>
          <p:cNvPicPr>
            <a:picLocks noChangeAspect="1"/>
          </p:cNvPicPr>
          <p:nvPr/>
        </p:nvPicPr>
        <p:blipFill>
          <a:blip r:embed="rId2"/>
          <a:stretch>
            <a:fillRect/>
          </a:stretch>
        </p:blipFill>
        <p:spPr>
          <a:xfrm>
            <a:off x="3886200" y="4648200"/>
            <a:ext cx="3079093" cy="1347788"/>
          </a:xfrm>
          <a:prstGeom prst="rect">
            <a:avLst/>
          </a:prstGeom>
        </p:spPr>
      </p:pic>
    </p:spTree>
    <p:extLst>
      <p:ext uri="{BB962C8B-B14F-4D97-AF65-F5344CB8AC3E}">
        <p14:creationId xmlns:p14="http://schemas.microsoft.com/office/powerpoint/2010/main" val="17058414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is the Real Cash Income from Financial Assets</a:t>
            </a:r>
          </a:p>
        </p:txBody>
      </p:sp>
      <p:sp>
        <p:nvSpPr>
          <p:cNvPr id="3" name="Content Placeholder 2"/>
          <p:cNvSpPr>
            <a:spLocks noGrp="1"/>
          </p:cNvSpPr>
          <p:nvPr>
            <p:ph idx="1"/>
          </p:nvPr>
        </p:nvSpPr>
        <p:spPr/>
        <p:txBody>
          <a:bodyPr/>
          <a:lstStyle/>
          <a:p>
            <a:r>
              <a:rPr lang="en-US" dirty="0"/>
              <a:t>Detail of Available for Sale Financial Assets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141</a:t>
            </a:fld>
            <a:endParaRPr lang="ko-KR" altLang="en-US" dirty="0"/>
          </a:p>
        </p:txBody>
      </p:sp>
      <p:pic>
        <p:nvPicPr>
          <p:cNvPr id="5" name="Picture 4"/>
          <p:cNvPicPr>
            <a:picLocks noChangeAspect="1"/>
          </p:cNvPicPr>
          <p:nvPr/>
        </p:nvPicPr>
        <p:blipFill>
          <a:blip r:embed="rId2"/>
          <a:stretch>
            <a:fillRect/>
          </a:stretch>
        </p:blipFill>
        <p:spPr>
          <a:xfrm>
            <a:off x="2450487" y="2077535"/>
            <a:ext cx="6238875" cy="2886075"/>
          </a:xfrm>
          <a:prstGeom prst="rect">
            <a:avLst/>
          </a:prstGeom>
        </p:spPr>
      </p:pic>
      <p:sp>
        <p:nvSpPr>
          <p:cNvPr id="6" name="TextBox 5"/>
          <p:cNvSpPr txBox="1"/>
          <p:nvPr/>
        </p:nvSpPr>
        <p:spPr>
          <a:xfrm>
            <a:off x="304800" y="3429000"/>
            <a:ext cx="1905000" cy="830997"/>
          </a:xfrm>
          <a:prstGeom prst="rect">
            <a:avLst/>
          </a:prstGeom>
          <a:solidFill>
            <a:srgbClr val="FFFF00"/>
          </a:solidFill>
        </p:spPr>
        <p:txBody>
          <a:bodyPr wrap="square" rtlCol="0">
            <a:spAutoFit/>
          </a:bodyPr>
          <a:lstStyle/>
          <a:p>
            <a:r>
              <a:rPr lang="en-US" dirty="0"/>
              <a:t>Which items are changed on the cash flow statement and which on the income statement</a:t>
            </a:r>
          </a:p>
        </p:txBody>
      </p:sp>
      <p:sp>
        <p:nvSpPr>
          <p:cNvPr id="7" name="TextBox 6"/>
          <p:cNvSpPr txBox="1"/>
          <p:nvPr/>
        </p:nvSpPr>
        <p:spPr>
          <a:xfrm>
            <a:off x="1371600" y="5181600"/>
            <a:ext cx="2362200" cy="461665"/>
          </a:xfrm>
          <a:prstGeom prst="rect">
            <a:avLst/>
          </a:prstGeom>
          <a:solidFill>
            <a:srgbClr val="FFFF00"/>
          </a:solidFill>
        </p:spPr>
        <p:txBody>
          <a:bodyPr wrap="square" rtlCol="0">
            <a:spAutoFit/>
          </a:bodyPr>
          <a:lstStyle/>
          <a:p>
            <a:r>
              <a:rPr lang="en-US" dirty="0"/>
              <a:t>Discuss the foreign exchange differences</a:t>
            </a:r>
          </a:p>
        </p:txBody>
      </p:sp>
      <p:cxnSp>
        <p:nvCxnSpPr>
          <p:cNvPr id="9" name="Straight Arrow Connector 8"/>
          <p:cNvCxnSpPr/>
          <p:nvPr/>
        </p:nvCxnSpPr>
        <p:spPr>
          <a:xfrm flipV="1">
            <a:off x="4419600" y="4038600"/>
            <a:ext cx="1828800" cy="1447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10230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Simple Case Part 1- Impairment without Reducing Income</a:t>
            </a:r>
          </a:p>
        </p:txBody>
      </p:sp>
      <p:sp>
        <p:nvSpPr>
          <p:cNvPr id="3" name="Content Placeholder 2"/>
          <p:cNvSpPr>
            <a:spLocks noGrp="1"/>
          </p:cNvSpPr>
          <p:nvPr>
            <p:ph idx="1"/>
          </p:nvPr>
        </p:nvSpPr>
        <p:spPr/>
        <p:txBody>
          <a:bodyPr/>
          <a:lstStyle/>
          <a:p>
            <a:pPr latinLnBrk="0" hangingPunct="0"/>
            <a:r>
              <a:rPr lang="en-US" dirty="0"/>
              <a:t>This is incorrect – Reduce asset value and do not change income; balance sheet doesn’t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142</a:t>
            </a:fld>
            <a:endParaRPr lang="ko-KR" altLang="en-US" dirty="0"/>
          </a:p>
        </p:txBody>
      </p:sp>
      <p:pic>
        <p:nvPicPr>
          <p:cNvPr id="5" name="Picture 4"/>
          <p:cNvPicPr>
            <a:picLocks noChangeAspect="1"/>
          </p:cNvPicPr>
          <p:nvPr/>
        </p:nvPicPr>
        <p:blipFill>
          <a:blip r:embed="rId2"/>
          <a:stretch>
            <a:fillRect/>
          </a:stretch>
        </p:blipFill>
        <p:spPr>
          <a:xfrm>
            <a:off x="1600200" y="2511439"/>
            <a:ext cx="5695950" cy="3775081"/>
          </a:xfrm>
          <a:prstGeom prst="rect">
            <a:avLst/>
          </a:prstGeom>
        </p:spPr>
      </p:pic>
      <p:sp>
        <p:nvSpPr>
          <p:cNvPr id="6" name="TextBox 5"/>
          <p:cNvSpPr txBox="1"/>
          <p:nvPr/>
        </p:nvSpPr>
        <p:spPr>
          <a:xfrm>
            <a:off x="7543800" y="2590800"/>
            <a:ext cx="1219200" cy="1384995"/>
          </a:xfrm>
          <a:prstGeom prst="rect">
            <a:avLst/>
          </a:prstGeom>
          <a:solidFill>
            <a:srgbClr val="FFFF00"/>
          </a:solidFill>
        </p:spPr>
        <p:txBody>
          <a:bodyPr wrap="square" rtlCol="0">
            <a:spAutoFit/>
          </a:bodyPr>
          <a:lstStyle/>
          <a:p>
            <a:r>
              <a:rPr lang="en-US" dirty="0"/>
              <a:t>Balance sheet does not balance: Change Asset value without changing income</a:t>
            </a:r>
          </a:p>
        </p:txBody>
      </p:sp>
      <p:cxnSp>
        <p:nvCxnSpPr>
          <p:cNvPr id="8" name="Straight Arrow Connector 7"/>
          <p:cNvCxnSpPr/>
          <p:nvPr/>
        </p:nvCxnSpPr>
        <p:spPr>
          <a:xfrm flipH="1">
            <a:off x="4371975" y="3056876"/>
            <a:ext cx="3171825" cy="1295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868365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13320" y="2338387"/>
            <a:ext cx="5701253" cy="3857625"/>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Simple Case Part 2- Impairment with Impairment on Income Statement</a:t>
            </a:r>
          </a:p>
        </p:txBody>
      </p:sp>
      <p:sp>
        <p:nvSpPr>
          <p:cNvPr id="3" name="Content Placeholder 2"/>
          <p:cNvSpPr>
            <a:spLocks noGrp="1"/>
          </p:cNvSpPr>
          <p:nvPr>
            <p:ph idx="1"/>
          </p:nvPr>
        </p:nvSpPr>
        <p:spPr/>
        <p:txBody>
          <a:bodyPr/>
          <a:lstStyle/>
          <a:p>
            <a:pPr latinLnBrk="0" hangingPunct="0"/>
            <a:r>
              <a:rPr lang="en-US" dirty="0"/>
              <a:t>When include impairment on the income statement the balance sheet balances</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143</a:t>
            </a:fld>
            <a:endParaRPr lang="ko-KR" altLang="en-US" dirty="0"/>
          </a:p>
        </p:txBody>
      </p:sp>
      <p:sp>
        <p:nvSpPr>
          <p:cNvPr id="6" name="TextBox 5"/>
          <p:cNvSpPr txBox="1"/>
          <p:nvPr/>
        </p:nvSpPr>
        <p:spPr>
          <a:xfrm>
            <a:off x="7543800" y="2590800"/>
            <a:ext cx="1219200" cy="1384995"/>
          </a:xfrm>
          <a:prstGeom prst="rect">
            <a:avLst/>
          </a:prstGeom>
          <a:solidFill>
            <a:srgbClr val="FFFF00"/>
          </a:solidFill>
        </p:spPr>
        <p:txBody>
          <a:bodyPr wrap="square" rtlCol="0">
            <a:spAutoFit/>
          </a:bodyPr>
          <a:lstStyle/>
          <a:p>
            <a:r>
              <a:rPr lang="en-US" dirty="0"/>
              <a:t>Balance sheet does not balance: Change Asset value without changing income</a:t>
            </a:r>
          </a:p>
        </p:txBody>
      </p:sp>
      <p:cxnSp>
        <p:nvCxnSpPr>
          <p:cNvPr id="8" name="Straight Arrow Connector 7"/>
          <p:cNvCxnSpPr/>
          <p:nvPr/>
        </p:nvCxnSpPr>
        <p:spPr>
          <a:xfrm flipH="1">
            <a:off x="3602817" y="2819400"/>
            <a:ext cx="3171825" cy="1295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623421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65145" y="2594658"/>
            <a:ext cx="5106187" cy="3448049"/>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Simple Case Part 3- Write-up of Asset Value (Not Allowed by Accounts)</a:t>
            </a:r>
          </a:p>
        </p:txBody>
      </p:sp>
      <p:sp>
        <p:nvSpPr>
          <p:cNvPr id="3" name="Content Placeholder 2"/>
          <p:cNvSpPr>
            <a:spLocks noGrp="1"/>
          </p:cNvSpPr>
          <p:nvPr>
            <p:ph idx="1"/>
          </p:nvPr>
        </p:nvSpPr>
        <p:spPr/>
        <p:txBody>
          <a:bodyPr/>
          <a:lstStyle/>
          <a:p>
            <a:pPr latinLnBrk="0" hangingPunct="0"/>
            <a:r>
              <a:rPr lang="en-US" dirty="0"/>
              <a:t>When increase the value because pots become more valuable. Need to include income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144</a:t>
            </a:fld>
            <a:endParaRPr lang="ko-KR" altLang="en-US" dirty="0"/>
          </a:p>
        </p:txBody>
      </p:sp>
      <p:sp>
        <p:nvSpPr>
          <p:cNvPr id="6" name="TextBox 5"/>
          <p:cNvSpPr txBox="1"/>
          <p:nvPr/>
        </p:nvSpPr>
        <p:spPr>
          <a:xfrm>
            <a:off x="7056085" y="2806005"/>
            <a:ext cx="1219200" cy="1384995"/>
          </a:xfrm>
          <a:prstGeom prst="rect">
            <a:avLst/>
          </a:prstGeom>
          <a:solidFill>
            <a:srgbClr val="FFFF00"/>
          </a:solidFill>
        </p:spPr>
        <p:txBody>
          <a:bodyPr wrap="square" rtlCol="0">
            <a:spAutoFit/>
          </a:bodyPr>
          <a:lstStyle/>
          <a:p>
            <a:r>
              <a:rPr lang="en-US" dirty="0"/>
              <a:t>Balance sheet does not balance: Change Asset value without changing income</a:t>
            </a:r>
          </a:p>
        </p:txBody>
      </p:sp>
      <p:cxnSp>
        <p:nvCxnSpPr>
          <p:cNvPr id="8" name="Straight Arrow Connector 7"/>
          <p:cNvCxnSpPr/>
          <p:nvPr/>
        </p:nvCxnSpPr>
        <p:spPr>
          <a:xfrm flipH="1">
            <a:off x="3276601" y="3283297"/>
            <a:ext cx="3876689" cy="9077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2895600" y="3821909"/>
            <a:ext cx="3810000" cy="12072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837287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Some Assets are not at Original cost paid</a:t>
            </a:r>
          </a:p>
        </p:txBody>
      </p:sp>
      <p:sp>
        <p:nvSpPr>
          <p:cNvPr id="3" name="Content Placeholder 2"/>
          <p:cNvSpPr>
            <a:spLocks noGrp="1"/>
          </p:cNvSpPr>
          <p:nvPr>
            <p:ph idx="1"/>
          </p:nvPr>
        </p:nvSpPr>
        <p:spPr/>
        <p:txBody>
          <a:bodyPr/>
          <a:lstStyle/>
          <a:p>
            <a:r>
              <a:rPr lang="en-US" dirty="0"/>
              <a:t>Examples </a:t>
            </a:r>
          </a:p>
          <a:p>
            <a:pPr lvl="1"/>
            <a:r>
              <a:rPr lang="en-US" dirty="0"/>
              <a:t>Samsung value of bonds when currency changes</a:t>
            </a:r>
          </a:p>
          <a:p>
            <a:pPr lvl="1"/>
            <a:r>
              <a:rPr lang="en-US" dirty="0"/>
              <a:t>Samsung value of stocks when the value changes</a:t>
            </a:r>
          </a:p>
          <a:p>
            <a:pPr lvl="1"/>
            <a:r>
              <a:rPr lang="en-US" dirty="0"/>
              <a:t>Chesapeake interest rate swaps</a:t>
            </a:r>
          </a:p>
          <a:p>
            <a:pPr lvl="1"/>
            <a:r>
              <a:rPr lang="en-US" dirty="0"/>
              <a:t>Chesapeake oil price forward contracts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145</a:t>
            </a:fld>
            <a:endParaRPr lang="ko-KR" altLang="en-US" dirty="0"/>
          </a:p>
        </p:txBody>
      </p:sp>
      <p:sp>
        <p:nvSpPr>
          <p:cNvPr id="5" name="Rectangle 4"/>
          <p:cNvSpPr/>
          <p:nvPr/>
        </p:nvSpPr>
        <p:spPr>
          <a:xfrm>
            <a:off x="1828800" y="4343400"/>
            <a:ext cx="5486400" cy="1631216"/>
          </a:xfrm>
          <a:prstGeom prst="rect">
            <a:avLst/>
          </a:prstGeom>
          <a:solidFill>
            <a:srgbClr val="92D050"/>
          </a:solidFill>
        </p:spPr>
        <p:txBody>
          <a:bodyPr wrap="square">
            <a:spAutoFit/>
          </a:bodyPr>
          <a:lstStyle/>
          <a:p>
            <a:pPr marR="0" lvl="1" algn="l">
              <a:spcBef>
                <a:spcPts val="0"/>
              </a:spcBef>
              <a:spcAft>
                <a:spcPts val="0"/>
              </a:spcAft>
            </a:pPr>
            <a:r>
              <a:rPr lang="en-US" sz="2000" dirty="0">
                <a:latin typeface="Calibri" panose="020F0502020204030204" pitchFamily="34" charset="0"/>
                <a:ea typeface="MS Mincho" panose="02020609040205080304" pitchFamily="49" charset="-128"/>
                <a:cs typeface="Times New Roman" panose="02020603050405020304" pitchFamily="18" charset="0"/>
              </a:rPr>
              <a:t>For purposes of valuation, investment bankers need to understand the value of assets that are not part of the core operations such as derivative assets and securities held so these assets can be added to enterprise value.</a:t>
            </a:r>
            <a:endParaRPr lang="en-US" sz="2000"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99034627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AOCI Introduction – Value of Assets and Profit</a:t>
            </a:r>
          </a:p>
        </p:txBody>
      </p:sp>
      <p:sp>
        <p:nvSpPr>
          <p:cNvPr id="3" name="Content Placeholder 2"/>
          <p:cNvSpPr>
            <a:spLocks noGrp="1"/>
          </p:cNvSpPr>
          <p:nvPr>
            <p:ph idx="1"/>
          </p:nvPr>
        </p:nvSpPr>
        <p:spPr/>
        <p:txBody>
          <a:bodyPr/>
          <a:lstStyle/>
          <a:p>
            <a:pPr latinLnBrk="0" hangingPunct="0"/>
            <a:r>
              <a:rPr lang="en-US" dirty="0"/>
              <a:t>When the value of an asset increases, there is profit</a:t>
            </a:r>
          </a:p>
          <a:p>
            <a:pPr latinLnBrk="0" hangingPunct="0"/>
            <a:r>
              <a:rPr lang="en-US" dirty="0"/>
              <a:t>When the value of an asset decreases, there is a loss</a:t>
            </a:r>
          </a:p>
          <a:p>
            <a:pPr latinLnBrk="0" hangingPunct="0"/>
            <a:r>
              <a:rPr lang="en-US" dirty="0"/>
              <a:t>Examples</a:t>
            </a:r>
          </a:p>
          <a:p>
            <a:pPr lvl="1" eaLnBrk="0" latinLnBrk="0" hangingPunct="0"/>
            <a:r>
              <a:rPr lang="en-US" dirty="0"/>
              <a:t>When cash goes up in our street food case, there was profit</a:t>
            </a:r>
          </a:p>
          <a:p>
            <a:pPr lvl="1" eaLnBrk="0" latinLnBrk="0" hangingPunct="0"/>
            <a:r>
              <a:rPr lang="en-US" dirty="0"/>
              <a:t>When an asset is impaired, profit goes down</a:t>
            </a:r>
          </a:p>
          <a:p>
            <a:pPr lvl="1" eaLnBrk="0" latinLnBrk="0" hangingPunct="0"/>
            <a:r>
              <a:rPr lang="en-US" dirty="0"/>
              <a:t>When an asset is depreciated or amortized, profit is reduced from depreciation of amortization expense</a:t>
            </a:r>
          </a:p>
          <a:p>
            <a:pPr lvl="1" eaLnBrk="0" latinLnBrk="0" hangingPunct="0"/>
            <a:r>
              <a:rPr lang="en-US" dirty="0"/>
              <a:t>When an asset declines in value from impairment there is a loss</a:t>
            </a:r>
          </a:p>
          <a:p>
            <a:pPr lvl="1" eaLnBrk="0"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146</a:t>
            </a:fld>
            <a:endParaRPr lang="ko-KR" altLang="en-US" dirty="0"/>
          </a:p>
        </p:txBody>
      </p:sp>
    </p:spTree>
    <p:extLst>
      <p:ext uri="{BB962C8B-B14F-4D97-AF65-F5344CB8AC3E}">
        <p14:creationId xmlns:p14="http://schemas.microsoft.com/office/powerpoint/2010/main" val="5977272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AOCI Introduction – Cost Based Accounting</a:t>
            </a:r>
          </a:p>
        </p:txBody>
      </p:sp>
      <p:sp>
        <p:nvSpPr>
          <p:cNvPr id="3" name="Content Placeholder 2"/>
          <p:cNvSpPr>
            <a:spLocks noGrp="1"/>
          </p:cNvSpPr>
          <p:nvPr>
            <p:ph idx="1"/>
          </p:nvPr>
        </p:nvSpPr>
        <p:spPr/>
        <p:txBody>
          <a:bodyPr/>
          <a:lstStyle/>
          <a:p>
            <a:pPr latinLnBrk="0" hangingPunct="0"/>
            <a:r>
              <a:rPr lang="en-US" dirty="0"/>
              <a:t>Assets and liabilities are based on depreciated original cost</a:t>
            </a:r>
          </a:p>
          <a:p>
            <a:pPr lvl="1" eaLnBrk="0" latinLnBrk="0" hangingPunct="0"/>
            <a:r>
              <a:rPr lang="en-US" dirty="0"/>
              <a:t>Plant assets</a:t>
            </a:r>
          </a:p>
          <a:p>
            <a:pPr lvl="1" eaLnBrk="0" latinLnBrk="0" hangingPunct="0"/>
            <a:r>
              <a:rPr lang="en-US" dirty="0"/>
              <a:t>Intangible Assets</a:t>
            </a:r>
          </a:p>
          <a:p>
            <a:pPr lvl="1" eaLnBrk="0" latinLnBrk="0" hangingPunct="0"/>
            <a:r>
              <a:rPr lang="en-US" dirty="0"/>
              <a:t>Inventories</a:t>
            </a:r>
          </a:p>
          <a:p>
            <a:pPr lvl="1" eaLnBrk="0" latinLnBrk="0" hangingPunct="0"/>
            <a:r>
              <a:rPr lang="en-US" dirty="0"/>
              <a:t>Debt</a:t>
            </a:r>
          </a:p>
          <a:p>
            <a:pPr latinLnBrk="0" hangingPunct="0"/>
            <a:r>
              <a:rPr lang="en-US" dirty="0"/>
              <a:t>Example of Street Food Company</a:t>
            </a:r>
          </a:p>
          <a:p>
            <a:pPr lvl="1" eaLnBrk="0" latinLnBrk="0" hangingPunct="0"/>
            <a:r>
              <a:rPr lang="en-US" dirty="0"/>
              <a:t>If the value of the pot increases in the market, there is no change in the balance sheet reporting of the gross plant value of the pot.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147</a:t>
            </a:fld>
            <a:endParaRPr lang="ko-KR" altLang="en-US" dirty="0"/>
          </a:p>
        </p:txBody>
      </p:sp>
    </p:spTree>
    <p:extLst>
      <p:ext uri="{BB962C8B-B14F-4D97-AF65-F5344CB8AC3E}">
        <p14:creationId xmlns:p14="http://schemas.microsoft.com/office/powerpoint/2010/main" val="271369259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Simple Case Part 4 – Put the Value of the Gamble on the Balance Sheet </a:t>
            </a:r>
          </a:p>
        </p:txBody>
      </p:sp>
      <p:sp>
        <p:nvSpPr>
          <p:cNvPr id="3" name="Content Placeholder 2"/>
          <p:cNvSpPr>
            <a:spLocks noGrp="1"/>
          </p:cNvSpPr>
          <p:nvPr>
            <p:ph idx="1"/>
          </p:nvPr>
        </p:nvSpPr>
        <p:spPr/>
        <p:txBody>
          <a:bodyPr/>
          <a:lstStyle/>
          <a:p>
            <a:pPr latinLnBrk="0" hangingPunct="0"/>
            <a:r>
              <a:rPr lang="en-US" dirty="0"/>
              <a:t>When gamble on asset in you could monitor the value of your gamble – Here the Balance Sheet does not balance</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148</a:t>
            </a:fld>
            <a:endParaRPr lang="ko-KR" altLang="en-US" dirty="0"/>
          </a:p>
        </p:txBody>
      </p:sp>
      <p:pic>
        <p:nvPicPr>
          <p:cNvPr id="5" name="Picture 4"/>
          <p:cNvPicPr>
            <a:picLocks noChangeAspect="1"/>
          </p:cNvPicPr>
          <p:nvPr/>
        </p:nvPicPr>
        <p:blipFill>
          <a:blip r:embed="rId2"/>
          <a:stretch>
            <a:fillRect/>
          </a:stretch>
        </p:blipFill>
        <p:spPr>
          <a:xfrm>
            <a:off x="3657600" y="2590800"/>
            <a:ext cx="5181600" cy="3536909"/>
          </a:xfrm>
          <a:prstGeom prst="rect">
            <a:avLst/>
          </a:prstGeom>
        </p:spPr>
      </p:pic>
      <p:sp>
        <p:nvSpPr>
          <p:cNvPr id="7" name="TextBox 6"/>
          <p:cNvSpPr txBox="1"/>
          <p:nvPr/>
        </p:nvSpPr>
        <p:spPr>
          <a:xfrm>
            <a:off x="428597" y="3352800"/>
            <a:ext cx="2238403" cy="461665"/>
          </a:xfrm>
          <a:prstGeom prst="rect">
            <a:avLst/>
          </a:prstGeom>
          <a:solidFill>
            <a:srgbClr val="FFFF00"/>
          </a:solidFill>
        </p:spPr>
        <p:txBody>
          <a:bodyPr wrap="square" rtlCol="0">
            <a:spAutoFit/>
          </a:bodyPr>
          <a:lstStyle/>
          <a:p>
            <a:r>
              <a:rPr lang="en-US" dirty="0"/>
              <a:t>Equity value should go down as lose money on the gamble</a:t>
            </a:r>
          </a:p>
        </p:txBody>
      </p:sp>
      <p:cxnSp>
        <p:nvCxnSpPr>
          <p:cNvPr id="11" name="Straight Arrow Connector 10"/>
          <p:cNvCxnSpPr>
            <a:endCxn id="5" idx="1"/>
          </p:cNvCxnSpPr>
          <p:nvPr/>
        </p:nvCxnSpPr>
        <p:spPr>
          <a:xfrm>
            <a:off x="1828800" y="3814465"/>
            <a:ext cx="1828800" cy="5447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3774" y="4634248"/>
            <a:ext cx="2238403" cy="830997"/>
          </a:xfrm>
          <a:prstGeom prst="rect">
            <a:avLst/>
          </a:prstGeom>
          <a:solidFill>
            <a:srgbClr val="FFFF00"/>
          </a:solidFill>
        </p:spPr>
        <p:txBody>
          <a:bodyPr wrap="square" rtlCol="0">
            <a:spAutoFit/>
          </a:bodyPr>
          <a:lstStyle/>
          <a:p>
            <a:r>
              <a:rPr lang="en-US" dirty="0"/>
              <a:t>Equity value must go down from loss on income statement even if there is no cash outflow</a:t>
            </a:r>
          </a:p>
        </p:txBody>
      </p:sp>
    </p:spTree>
    <p:extLst>
      <p:ext uri="{BB962C8B-B14F-4D97-AF65-F5344CB8AC3E}">
        <p14:creationId xmlns:p14="http://schemas.microsoft.com/office/powerpoint/2010/main" val="61252108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Simple Case Part 5 – Put the Value of the Gamble on the Balance Sheet and Income Statement</a:t>
            </a:r>
          </a:p>
        </p:txBody>
      </p:sp>
      <p:sp>
        <p:nvSpPr>
          <p:cNvPr id="3" name="Content Placeholder 2"/>
          <p:cNvSpPr>
            <a:spLocks noGrp="1"/>
          </p:cNvSpPr>
          <p:nvPr>
            <p:ph idx="1"/>
          </p:nvPr>
        </p:nvSpPr>
        <p:spPr/>
        <p:txBody>
          <a:bodyPr/>
          <a:lstStyle/>
          <a:p>
            <a:pPr latinLnBrk="0" hangingPunct="0"/>
            <a:endParaRPr lang="en-US" dirty="0"/>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149</a:t>
            </a:fld>
            <a:endParaRPr lang="ko-KR" altLang="en-US" dirty="0"/>
          </a:p>
        </p:txBody>
      </p:sp>
      <p:pic>
        <p:nvPicPr>
          <p:cNvPr id="6" name="Picture 5"/>
          <p:cNvPicPr>
            <a:picLocks noChangeAspect="1"/>
          </p:cNvPicPr>
          <p:nvPr/>
        </p:nvPicPr>
        <p:blipFill>
          <a:blip r:embed="rId2"/>
          <a:stretch>
            <a:fillRect/>
          </a:stretch>
        </p:blipFill>
        <p:spPr>
          <a:xfrm>
            <a:off x="2942634" y="1752600"/>
            <a:ext cx="5899520" cy="4266502"/>
          </a:xfrm>
          <a:prstGeom prst="rect">
            <a:avLst/>
          </a:prstGeom>
        </p:spPr>
      </p:pic>
      <p:sp>
        <p:nvSpPr>
          <p:cNvPr id="8" name="TextBox 7"/>
          <p:cNvSpPr txBox="1"/>
          <p:nvPr/>
        </p:nvSpPr>
        <p:spPr>
          <a:xfrm>
            <a:off x="301848" y="2667000"/>
            <a:ext cx="2619403" cy="830997"/>
          </a:xfrm>
          <a:prstGeom prst="rect">
            <a:avLst/>
          </a:prstGeom>
          <a:solidFill>
            <a:srgbClr val="FFFF00"/>
          </a:solidFill>
        </p:spPr>
        <p:txBody>
          <a:bodyPr wrap="square" rtlCol="0">
            <a:spAutoFit/>
          </a:bodyPr>
          <a:lstStyle/>
          <a:p>
            <a:r>
              <a:rPr lang="en-US" dirty="0"/>
              <a:t>Now the change in value is on the income statement and the cash paid is also on the income statement</a:t>
            </a:r>
          </a:p>
        </p:txBody>
      </p:sp>
    </p:spTree>
    <p:extLst>
      <p:ext uri="{BB962C8B-B14F-4D97-AF65-F5344CB8AC3E}">
        <p14:creationId xmlns:p14="http://schemas.microsoft.com/office/powerpoint/2010/main" val="714055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Balance Sheet and Cash Flow and Ratios</a:t>
            </a:r>
          </a:p>
        </p:txBody>
      </p:sp>
      <p:sp>
        <p:nvSpPr>
          <p:cNvPr id="3" name="Content Placeholder 2"/>
          <p:cNvSpPr>
            <a:spLocks noGrp="1"/>
          </p:cNvSpPr>
          <p:nvPr>
            <p:ph idx="1"/>
          </p:nvPr>
        </p:nvSpPr>
        <p:spPr/>
        <p:txBody>
          <a:bodyPr>
            <a:normAutofit fontScale="92500" lnSpcReduction="20000"/>
          </a:bodyPr>
          <a:lstStyle/>
          <a:p>
            <a:pPr latinLnBrk="0" hangingPunct="0"/>
            <a:r>
              <a:rPr lang="en-US" dirty="0"/>
              <a:t>The ratios are all taken from some combination of the cash flow statement and the balance sheet</a:t>
            </a:r>
          </a:p>
          <a:p>
            <a:pPr latinLnBrk="0" hangingPunct="0"/>
            <a:r>
              <a:rPr lang="en-US" dirty="0"/>
              <a:t>EBITDA/Interest or DSCR</a:t>
            </a:r>
          </a:p>
          <a:p>
            <a:pPr lvl="1" latinLnBrk="0" hangingPunct="0"/>
            <a:r>
              <a:rPr lang="en-US" dirty="0"/>
              <a:t>Numerator and denominator come from cash flow </a:t>
            </a:r>
          </a:p>
          <a:p>
            <a:pPr lvl="1" latinLnBrk="0" hangingPunct="0"/>
            <a:r>
              <a:rPr lang="en-US" dirty="0"/>
              <a:t>Measures buffer before cannot make payments</a:t>
            </a:r>
          </a:p>
          <a:p>
            <a:pPr latinLnBrk="0" hangingPunct="0"/>
            <a:r>
              <a:rPr lang="en-US" dirty="0"/>
              <a:t>Debt/EBITDA or Debt/FFO</a:t>
            </a:r>
          </a:p>
          <a:p>
            <a:pPr lvl="1" latinLnBrk="0" hangingPunct="0"/>
            <a:r>
              <a:rPr lang="en-US" dirty="0"/>
              <a:t>Numerator from the balance sheet and denominator from cash flow</a:t>
            </a:r>
          </a:p>
          <a:p>
            <a:pPr lvl="1" latinLnBrk="0" hangingPunct="0"/>
            <a:r>
              <a:rPr lang="en-US" dirty="0"/>
              <a:t>Measures the time it takes to repay debt in crude ways</a:t>
            </a:r>
          </a:p>
          <a:p>
            <a:pPr latinLnBrk="0" hangingPunct="0"/>
            <a:r>
              <a:rPr lang="en-US" dirty="0"/>
              <a:t>Debt to Capital or Debt to Equity</a:t>
            </a:r>
          </a:p>
          <a:p>
            <a:pPr lvl="1" latinLnBrk="0" hangingPunct="0"/>
            <a:r>
              <a:rPr lang="en-US" dirty="0"/>
              <a:t>Both Numbers come from the balance sheet</a:t>
            </a:r>
          </a:p>
          <a:p>
            <a:pPr lvl="1" latinLnBrk="0" hangingPunct="0"/>
            <a:r>
              <a:rPr lang="en-US" dirty="0"/>
              <a:t>Measures skin in the game or potential decline in value</a:t>
            </a:r>
          </a:p>
        </p:txBody>
      </p:sp>
    </p:spTree>
    <p:extLst>
      <p:ext uri="{BB962C8B-B14F-4D97-AF65-F5344CB8AC3E}">
        <p14:creationId xmlns:p14="http://schemas.microsoft.com/office/powerpoint/2010/main" val="2238610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Now the Gamble offsets decrease in costs – this is hedge and has different accounting</a:t>
            </a:r>
          </a:p>
        </p:txBody>
      </p:sp>
      <p:sp>
        <p:nvSpPr>
          <p:cNvPr id="3" name="Content Placeholder 2"/>
          <p:cNvSpPr>
            <a:spLocks noGrp="1"/>
          </p:cNvSpPr>
          <p:nvPr>
            <p:ph idx="1"/>
          </p:nvPr>
        </p:nvSpPr>
        <p:spPr/>
        <p:txBody>
          <a:bodyPr/>
          <a:lstStyle/>
          <a:p>
            <a:r>
              <a:rPr lang="en-US" dirty="0"/>
              <a:t>Now do not put the change in value on the income statement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150</a:t>
            </a:fld>
            <a:endParaRPr lang="ko-KR" altLang="en-US" dirty="0"/>
          </a:p>
        </p:txBody>
      </p:sp>
      <p:pic>
        <p:nvPicPr>
          <p:cNvPr id="5" name="Picture 4"/>
          <p:cNvPicPr>
            <a:picLocks noChangeAspect="1"/>
          </p:cNvPicPr>
          <p:nvPr/>
        </p:nvPicPr>
        <p:blipFill>
          <a:blip r:embed="rId2"/>
          <a:stretch>
            <a:fillRect/>
          </a:stretch>
        </p:blipFill>
        <p:spPr>
          <a:xfrm>
            <a:off x="3124200" y="2209800"/>
            <a:ext cx="5420766" cy="3833918"/>
          </a:xfrm>
          <a:prstGeom prst="rect">
            <a:avLst/>
          </a:prstGeom>
        </p:spPr>
      </p:pic>
    </p:spTree>
    <p:extLst>
      <p:ext uri="{BB962C8B-B14F-4D97-AF65-F5344CB8AC3E}">
        <p14:creationId xmlns:p14="http://schemas.microsoft.com/office/powerpoint/2010/main" val="15325782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SG" dirty="0"/>
              <a:t>Example of Hedge versus Mark to Market Accounting</a:t>
            </a:r>
            <a:endParaRPr lang="en-US" dirty="0"/>
          </a:p>
        </p:txBody>
      </p:sp>
      <p:sp>
        <p:nvSpPr>
          <p:cNvPr id="3" name="Content Placeholder 2"/>
          <p:cNvSpPr>
            <a:spLocks noGrp="1"/>
          </p:cNvSpPr>
          <p:nvPr>
            <p:ph idx="1"/>
          </p:nvPr>
        </p:nvSpPr>
        <p:spPr/>
        <p:txBody>
          <a:bodyPr/>
          <a:lstStyle/>
          <a:p>
            <a:pPr latinLnBrk="0" hangingPunct="0"/>
            <a:r>
              <a:rPr lang="en-SG" dirty="0"/>
              <a:t>In case where the variable rates increase and the value of the interest rate swap goes up.</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151</a:t>
            </a:fld>
            <a:endParaRPr lang="ko-KR" altLang="en-US" dirty="0"/>
          </a:p>
        </p:txBody>
      </p:sp>
      <p:pic>
        <p:nvPicPr>
          <p:cNvPr id="5" name="Picture 4"/>
          <p:cNvPicPr>
            <a:picLocks noChangeAspect="1"/>
          </p:cNvPicPr>
          <p:nvPr/>
        </p:nvPicPr>
        <p:blipFill>
          <a:blip r:embed="rId2"/>
          <a:stretch>
            <a:fillRect/>
          </a:stretch>
        </p:blipFill>
        <p:spPr>
          <a:xfrm>
            <a:off x="609600" y="2591897"/>
            <a:ext cx="6329362" cy="3694623"/>
          </a:xfrm>
          <a:prstGeom prst="rect">
            <a:avLst/>
          </a:prstGeom>
        </p:spPr>
      </p:pic>
      <p:sp>
        <p:nvSpPr>
          <p:cNvPr id="6" name="TextBox 5"/>
          <p:cNvSpPr txBox="1"/>
          <p:nvPr/>
        </p:nvSpPr>
        <p:spPr>
          <a:xfrm>
            <a:off x="7162800" y="2514600"/>
            <a:ext cx="1752600" cy="1754326"/>
          </a:xfrm>
          <a:prstGeom prst="rect">
            <a:avLst/>
          </a:prstGeom>
          <a:solidFill>
            <a:srgbClr val="FFFF00"/>
          </a:solidFill>
        </p:spPr>
        <p:txBody>
          <a:bodyPr wrap="square" rtlCol="0">
            <a:spAutoFit/>
          </a:bodyPr>
          <a:lstStyle/>
          <a:p>
            <a:r>
              <a:rPr lang="en-SG" dirty="0"/>
              <a:t>Note the difference in the income between the two cases and note how the cash flow is the same.</a:t>
            </a:r>
          </a:p>
          <a:p>
            <a:endParaRPr lang="en-SG" dirty="0"/>
          </a:p>
          <a:p>
            <a:r>
              <a:rPr lang="en-SG" dirty="0"/>
              <a:t>In hedge accounting the settlement is included as income.</a:t>
            </a:r>
            <a:endParaRPr lang="en-US" dirty="0"/>
          </a:p>
        </p:txBody>
      </p:sp>
    </p:spTree>
    <p:extLst>
      <p:ext uri="{BB962C8B-B14F-4D97-AF65-F5344CB8AC3E}">
        <p14:creationId xmlns:p14="http://schemas.microsoft.com/office/powerpoint/2010/main" val="209094020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Idea of Derivatives</a:t>
            </a:r>
          </a:p>
        </p:txBody>
      </p:sp>
      <p:sp>
        <p:nvSpPr>
          <p:cNvPr id="3" name="Content Placeholder 2"/>
          <p:cNvSpPr>
            <a:spLocks noGrp="1"/>
          </p:cNvSpPr>
          <p:nvPr>
            <p:ph idx="1"/>
          </p:nvPr>
        </p:nvSpPr>
        <p:spPr/>
        <p:txBody>
          <a:bodyPr>
            <a:normAutofit lnSpcReduction="10000"/>
          </a:bodyPr>
          <a:lstStyle/>
          <a:p>
            <a:r>
              <a:rPr lang="en-GB" dirty="0"/>
              <a:t>Example of Forward Contract</a:t>
            </a:r>
          </a:p>
          <a:p>
            <a:pPr lvl="1"/>
            <a:r>
              <a:rPr lang="en-GB" dirty="0"/>
              <a:t>Example of Oil Price Contract</a:t>
            </a:r>
          </a:p>
          <a:p>
            <a:pPr lvl="1"/>
            <a:r>
              <a:rPr lang="en-GB" dirty="0"/>
              <a:t>Term and Futures Price</a:t>
            </a:r>
          </a:p>
          <a:p>
            <a:pPr lvl="1"/>
            <a:r>
              <a:rPr lang="en-GB" dirty="0"/>
              <a:t>Valuation when Forward Price Changes over Time</a:t>
            </a:r>
            <a:endParaRPr lang="en-US" dirty="0"/>
          </a:p>
          <a:p>
            <a:r>
              <a:rPr lang="en-GB" dirty="0"/>
              <a:t>Example of Interest Rates</a:t>
            </a:r>
          </a:p>
          <a:p>
            <a:pPr lvl="1"/>
            <a:r>
              <a:rPr lang="en-GB" dirty="0"/>
              <a:t>Valuation of Debt with Changing Interest Rates</a:t>
            </a:r>
          </a:p>
          <a:p>
            <a:pPr lvl="1"/>
            <a:r>
              <a:rPr lang="en-GB" dirty="0"/>
              <a:t>Valuation of Interest Rate Swap</a:t>
            </a:r>
            <a:endParaRPr lang="en-US" dirty="0"/>
          </a:p>
          <a:p>
            <a:r>
              <a:rPr lang="en-GB" dirty="0"/>
              <a:t>Example of Option</a:t>
            </a:r>
          </a:p>
          <a:p>
            <a:pPr lvl="1"/>
            <a:r>
              <a:rPr lang="en-GB" dirty="0"/>
              <a:t>Using the Black Sholes Model</a:t>
            </a:r>
          </a:p>
          <a:p>
            <a:pPr lvl="1"/>
            <a:r>
              <a:rPr lang="en-GB" dirty="0"/>
              <a:t>Valuation of Band of Oil Prices</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152</a:t>
            </a:fld>
            <a:endParaRPr lang="ko-KR" altLang="en-US" dirty="0"/>
          </a:p>
        </p:txBody>
      </p:sp>
    </p:spTree>
    <p:extLst>
      <p:ext uri="{BB962C8B-B14F-4D97-AF65-F5344CB8AC3E}">
        <p14:creationId xmlns:p14="http://schemas.microsoft.com/office/powerpoint/2010/main" val="369903299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Interest Rate Swap</a:t>
            </a:r>
          </a:p>
        </p:txBody>
      </p:sp>
      <p:sp>
        <p:nvSpPr>
          <p:cNvPr id="3" name="Content Placeholder 2"/>
          <p:cNvSpPr>
            <a:spLocks noGrp="1"/>
          </p:cNvSpPr>
          <p:nvPr>
            <p:ph idx="1"/>
          </p:nvPr>
        </p:nvSpPr>
        <p:spPr/>
        <p:txBody>
          <a:bodyPr/>
          <a:lstStyle/>
          <a:p>
            <a:pPr latinLnBrk="0" hangingPunct="0"/>
            <a:r>
              <a:rPr lang="en-US" dirty="0"/>
              <a:t>A company has a loan at a floating interest rate and would like to pay a fixed rate.</a:t>
            </a:r>
          </a:p>
          <a:p>
            <a:pPr latinLnBrk="0" hangingPunct="0"/>
            <a:r>
              <a:rPr lang="en-US" dirty="0"/>
              <a:t>It arranges a swap where it RECIEVES floating as revenue and PAYS fixed</a:t>
            </a:r>
          </a:p>
          <a:p>
            <a:pPr latinLnBrk="0" hangingPunct="0"/>
            <a:r>
              <a:rPr lang="en-US" dirty="0"/>
              <a:t>The profit on the swap goes UP when the floating rate goes up and the interest rate goes up</a:t>
            </a:r>
          </a:p>
          <a:p>
            <a:pPr latinLnBrk="0" hangingPunct="0"/>
            <a:r>
              <a:rPr lang="en-US" dirty="0"/>
              <a:t>The end result of the profit on the swap and the cost of the variable interest is that the interest is fixed</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153</a:t>
            </a:fld>
            <a:endParaRPr lang="ko-KR" altLang="en-US" dirty="0"/>
          </a:p>
        </p:txBody>
      </p:sp>
    </p:spTree>
    <p:extLst>
      <p:ext uri="{BB962C8B-B14F-4D97-AF65-F5344CB8AC3E}">
        <p14:creationId xmlns:p14="http://schemas.microsoft.com/office/powerpoint/2010/main" val="285921175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the Value of Derivatives Changes when Interest Rates, Commodity Prices, Exchange Rates and Stock Prices Change</a:t>
            </a:r>
          </a:p>
        </p:txBody>
      </p:sp>
      <p:sp>
        <p:nvSpPr>
          <p:cNvPr id="3" name="Content Placeholder 2"/>
          <p:cNvSpPr>
            <a:spLocks noGrp="1"/>
          </p:cNvSpPr>
          <p:nvPr>
            <p:ph idx="1"/>
          </p:nvPr>
        </p:nvSpPr>
        <p:spPr/>
        <p:txBody>
          <a:bodyPr>
            <a:normAutofit fontScale="92500" lnSpcReduction="20000"/>
          </a:bodyPr>
          <a:lstStyle/>
          <a:p>
            <a:pPr latinLnBrk="0" hangingPunct="0"/>
            <a:r>
              <a:rPr lang="en-US" dirty="0"/>
              <a:t>If a company agrees to </a:t>
            </a:r>
            <a:r>
              <a:rPr lang="en-US" b="1" i="1" dirty="0"/>
              <a:t>receive</a:t>
            </a:r>
            <a:r>
              <a:rPr lang="en-US" dirty="0"/>
              <a:t> floating interest rate debt as part of an interest rate swap, if the interest rate increases, the value of the swap </a:t>
            </a:r>
            <a:r>
              <a:rPr lang="en-US" b="1" i="1" dirty="0"/>
              <a:t>increases</a:t>
            </a:r>
            <a:r>
              <a:rPr lang="en-US" dirty="0"/>
              <a:t>.</a:t>
            </a:r>
          </a:p>
          <a:p>
            <a:pPr latinLnBrk="0" hangingPunct="0"/>
            <a:r>
              <a:rPr lang="en-US" dirty="0"/>
              <a:t>If a company agrees to </a:t>
            </a:r>
            <a:r>
              <a:rPr lang="en-US" b="1" i="1" dirty="0"/>
              <a:t>sell</a:t>
            </a:r>
            <a:r>
              <a:rPr lang="en-US" dirty="0"/>
              <a:t> oil in the future at a fixed price and if the oil price declines, then the value of the derivative </a:t>
            </a:r>
            <a:r>
              <a:rPr lang="en-US" b="1" i="1" dirty="0"/>
              <a:t>increases </a:t>
            </a:r>
            <a:r>
              <a:rPr lang="en-US" dirty="0"/>
              <a:t>in value.</a:t>
            </a:r>
          </a:p>
          <a:p>
            <a:pPr latinLnBrk="0" hangingPunct="0"/>
            <a:r>
              <a:rPr lang="en-US" dirty="0"/>
              <a:t>If a company agrees to </a:t>
            </a:r>
            <a:r>
              <a:rPr lang="en-US" b="1" i="1" dirty="0"/>
              <a:t>receive</a:t>
            </a:r>
            <a:r>
              <a:rPr lang="en-US" dirty="0"/>
              <a:t> fixed interest rate as part of an interest rate swap and if the interest rate increases, then the value of the swap </a:t>
            </a:r>
            <a:r>
              <a:rPr lang="en-US" b="1" i="1" dirty="0"/>
              <a:t>decreases</a:t>
            </a:r>
            <a:r>
              <a:rPr lang="en-US" dirty="0"/>
              <a:t>.</a:t>
            </a:r>
          </a:p>
          <a:p>
            <a:pPr latinLnBrk="0" hangingPunct="0"/>
            <a:r>
              <a:rPr lang="en-US" dirty="0"/>
              <a:t>If the company buys a call option to buy a stock at a fixed price and the stock price increases, the option increases in value and the increased value is recorded on the balance sheet.</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154</a:t>
            </a:fld>
            <a:endParaRPr lang="ko-KR" altLang="en-US" dirty="0"/>
          </a:p>
        </p:txBody>
      </p:sp>
    </p:spTree>
    <p:extLst>
      <p:ext uri="{BB962C8B-B14F-4D97-AF65-F5344CB8AC3E}">
        <p14:creationId xmlns:p14="http://schemas.microsoft.com/office/powerpoint/2010/main" val="414045071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0" latinLnBrk="0" hangingPunct="0"/>
            <a:r>
              <a:rPr lang="en-US" dirty="0"/>
              <a:t>Multi-Year Hedge – Mark to Market Accounting</a:t>
            </a:r>
          </a:p>
        </p:txBody>
      </p:sp>
      <p:sp>
        <p:nvSpPr>
          <p:cNvPr id="3" name="Content Placeholder 2"/>
          <p:cNvSpPr>
            <a:spLocks noGrp="1"/>
          </p:cNvSpPr>
          <p:nvPr>
            <p:ph idx="1"/>
          </p:nvPr>
        </p:nvSpPr>
        <p:spPr/>
        <p:txBody>
          <a:bodyPr/>
          <a:lstStyle/>
          <a:p>
            <a:pPr latinLnBrk="0" hangingPunct="0"/>
            <a:r>
              <a:rPr lang="en-US" dirty="0"/>
              <a:t>What is the financial statement accounting for value of swap that settles in three years using mark to market.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155</a:t>
            </a:fld>
            <a:endParaRPr lang="ko-KR" altLang="en-US" dirty="0"/>
          </a:p>
        </p:txBody>
      </p:sp>
      <p:pic>
        <p:nvPicPr>
          <p:cNvPr id="5" name="Picture 4"/>
          <p:cNvPicPr>
            <a:picLocks noChangeAspect="1"/>
          </p:cNvPicPr>
          <p:nvPr/>
        </p:nvPicPr>
        <p:blipFill>
          <a:blip r:embed="rId2"/>
          <a:stretch>
            <a:fillRect/>
          </a:stretch>
        </p:blipFill>
        <p:spPr>
          <a:xfrm>
            <a:off x="1752600" y="5857895"/>
            <a:ext cx="7219950" cy="857250"/>
          </a:xfrm>
          <a:prstGeom prst="rect">
            <a:avLst/>
          </a:prstGeom>
        </p:spPr>
      </p:pic>
      <p:pic>
        <p:nvPicPr>
          <p:cNvPr id="7" name="Picture 6"/>
          <p:cNvPicPr>
            <a:picLocks noChangeAspect="1"/>
          </p:cNvPicPr>
          <p:nvPr/>
        </p:nvPicPr>
        <p:blipFill>
          <a:blip r:embed="rId3"/>
          <a:stretch>
            <a:fillRect/>
          </a:stretch>
        </p:blipFill>
        <p:spPr>
          <a:xfrm>
            <a:off x="2033618" y="2773370"/>
            <a:ext cx="6681787" cy="2905930"/>
          </a:xfrm>
          <a:prstGeom prst="rect">
            <a:avLst/>
          </a:prstGeom>
        </p:spPr>
      </p:pic>
    </p:spTree>
    <p:extLst>
      <p:ext uri="{BB962C8B-B14F-4D97-AF65-F5344CB8AC3E}">
        <p14:creationId xmlns:p14="http://schemas.microsoft.com/office/powerpoint/2010/main" val="101339548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a:t>Multi-Year Hedge – Hedge Accounting</a:t>
            </a:r>
          </a:p>
        </p:txBody>
      </p:sp>
      <p:sp>
        <p:nvSpPr>
          <p:cNvPr id="3" name="Content Placeholder 2"/>
          <p:cNvSpPr>
            <a:spLocks noGrp="1"/>
          </p:cNvSpPr>
          <p:nvPr>
            <p:ph idx="1"/>
          </p:nvPr>
        </p:nvSpPr>
        <p:spPr/>
        <p:txBody>
          <a:bodyPr/>
          <a:lstStyle/>
          <a:p>
            <a:pPr latinLnBrk="0" hangingPunct="0"/>
            <a:r>
              <a:rPr lang="en-US" dirty="0"/>
              <a:t>What is the financial statement accounting for value of swap that settles in three years.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156</a:t>
            </a:fld>
            <a:endParaRPr lang="ko-KR" altLang="en-US" dirty="0"/>
          </a:p>
        </p:txBody>
      </p:sp>
      <p:pic>
        <p:nvPicPr>
          <p:cNvPr id="6" name="Picture 5"/>
          <p:cNvPicPr>
            <a:picLocks noChangeAspect="1"/>
          </p:cNvPicPr>
          <p:nvPr/>
        </p:nvPicPr>
        <p:blipFill>
          <a:blip r:embed="rId2"/>
          <a:stretch>
            <a:fillRect/>
          </a:stretch>
        </p:blipFill>
        <p:spPr>
          <a:xfrm>
            <a:off x="232849" y="2667000"/>
            <a:ext cx="8725199" cy="3168276"/>
          </a:xfrm>
          <a:prstGeom prst="rect">
            <a:avLst/>
          </a:prstGeom>
        </p:spPr>
      </p:pic>
    </p:spTree>
    <p:extLst>
      <p:ext uri="{BB962C8B-B14F-4D97-AF65-F5344CB8AC3E}">
        <p14:creationId xmlns:p14="http://schemas.microsoft.com/office/powerpoint/2010/main" val="373484722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Hedge Accounting versus Mark to Market Accounting</a:t>
            </a:r>
          </a:p>
        </p:txBody>
      </p:sp>
      <p:sp>
        <p:nvSpPr>
          <p:cNvPr id="3" name="Content Placeholder 2"/>
          <p:cNvSpPr>
            <a:spLocks noGrp="1"/>
          </p:cNvSpPr>
          <p:nvPr>
            <p:ph idx="1"/>
          </p:nvPr>
        </p:nvSpPr>
        <p:spPr/>
        <p:txBody>
          <a:bodyPr>
            <a:normAutofit lnSpcReduction="10000"/>
          </a:bodyPr>
          <a:lstStyle/>
          <a:p>
            <a:pPr lvl="0" latinLnBrk="0" hangingPunct="0"/>
            <a:r>
              <a:rPr lang="en-GB" dirty="0"/>
              <a:t>Market to Market</a:t>
            </a:r>
          </a:p>
          <a:p>
            <a:pPr lvl="1" eaLnBrk="0" latinLnBrk="0" hangingPunct="0"/>
            <a:r>
              <a:rPr lang="en-GB" dirty="0"/>
              <a:t>Changes in value of derivative reported on income statement- may be in operations or interest expense or other income</a:t>
            </a:r>
          </a:p>
          <a:p>
            <a:pPr lvl="1" eaLnBrk="0" latinLnBrk="0" hangingPunct="0"/>
            <a:r>
              <a:rPr lang="en-GB" dirty="0"/>
              <a:t>When the derivative is settled, there is no income but the cash flow is affected</a:t>
            </a:r>
          </a:p>
          <a:p>
            <a:pPr lvl="1" eaLnBrk="0" latinLnBrk="0" hangingPunct="0"/>
            <a:r>
              <a:rPr lang="en-GB" dirty="0"/>
              <a:t>No effect on other comprehensive income</a:t>
            </a:r>
          </a:p>
          <a:p>
            <a:pPr latinLnBrk="0" hangingPunct="0"/>
            <a:r>
              <a:rPr lang="en-GB" dirty="0"/>
              <a:t>Hedge Accounting</a:t>
            </a:r>
            <a:endParaRPr lang="en-US" dirty="0"/>
          </a:p>
          <a:p>
            <a:pPr lvl="1" eaLnBrk="0" latinLnBrk="0" hangingPunct="0"/>
            <a:r>
              <a:rPr lang="en-GB" dirty="0"/>
              <a:t>No effect on income statement when the value of the derivative changes</a:t>
            </a:r>
          </a:p>
          <a:p>
            <a:pPr lvl="1" eaLnBrk="0" latinLnBrk="0" hangingPunct="0"/>
            <a:r>
              <a:rPr lang="en-GB" dirty="0"/>
              <a:t>Settlement of the contract affects income</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157</a:t>
            </a:fld>
            <a:endParaRPr lang="ko-KR" altLang="en-US" dirty="0"/>
          </a:p>
        </p:txBody>
      </p:sp>
    </p:spTree>
    <p:extLst>
      <p:ext uri="{BB962C8B-B14F-4D97-AF65-F5344CB8AC3E}">
        <p14:creationId xmlns:p14="http://schemas.microsoft.com/office/powerpoint/2010/main" val="141349565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of Hedge Accounting</a:t>
            </a:r>
          </a:p>
        </p:txBody>
      </p:sp>
      <p:sp>
        <p:nvSpPr>
          <p:cNvPr id="3" name="Content Placeholder 2"/>
          <p:cNvSpPr>
            <a:spLocks noGrp="1"/>
          </p:cNvSpPr>
          <p:nvPr>
            <p:ph idx="1"/>
          </p:nvPr>
        </p:nvSpPr>
        <p:spPr/>
        <p:txBody>
          <a:bodyPr/>
          <a:lstStyle/>
          <a:p>
            <a:pPr latinLnBrk="0" hangingPunct="0"/>
            <a:r>
              <a:rPr lang="en-US" dirty="0"/>
              <a:t>Settlement of the hedge represents the true cash paid for interest</a:t>
            </a:r>
          </a:p>
          <a:p>
            <a:pPr latinLnBrk="0" hangingPunct="0"/>
            <a:r>
              <a:rPr lang="en-US" dirty="0"/>
              <a:t>There are fewer adjustments in the cash flow statement</a:t>
            </a:r>
          </a:p>
          <a:p>
            <a:pPr latinLnBrk="0" hangingPunct="0"/>
            <a:r>
              <a:rPr lang="en-US" dirty="0"/>
              <a:t>The balance sheet still represents the assets at market value, but the increase or decrease in value is outside the normal income statement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158</a:t>
            </a:fld>
            <a:endParaRPr lang="ko-KR" altLang="en-US" dirty="0"/>
          </a:p>
        </p:txBody>
      </p:sp>
    </p:spTree>
    <p:extLst>
      <p:ext uri="{BB962C8B-B14F-4D97-AF65-F5344CB8AC3E}">
        <p14:creationId xmlns:p14="http://schemas.microsoft.com/office/powerpoint/2010/main" val="324629405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Interest Rate Swaps – Standard and Poors</a:t>
            </a:r>
          </a:p>
        </p:txBody>
      </p:sp>
      <p:sp>
        <p:nvSpPr>
          <p:cNvPr id="3" name="Content Placeholder 2"/>
          <p:cNvSpPr>
            <a:spLocks noGrp="1"/>
          </p:cNvSpPr>
          <p:nvPr>
            <p:ph idx="1"/>
          </p:nvPr>
        </p:nvSpPr>
        <p:spPr/>
        <p:txBody>
          <a:bodyPr/>
          <a:lstStyle/>
          <a:p>
            <a:pPr latinLnBrk="0" hangingPunct="0"/>
            <a:r>
              <a:rPr lang="en-US" dirty="0"/>
              <a:t>It is not necessary to adjust interest expense in this case because the fair-value adjustments the company makes in the income statement generally offset each other, and settlements under the derivative are reported as an interest expense.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159</a:t>
            </a:fld>
            <a:endParaRPr lang="ko-KR" altLang="en-US" dirty="0"/>
          </a:p>
        </p:txBody>
      </p:sp>
    </p:spTree>
    <p:extLst>
      <p:ext uri="{BB962C8B-B14F-4D97-AF65-F5344CB8AC3E}">
        <p14:creationId xmlns:p14="http://schemas.microsoft.com/office/powerpoint/2010/main" val="28323818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Key Point about Credit Ratios like DSCR and Debt/EBITDA</a:t>
            </a:r>
          </a:p>
        </p:txBody>
      </p:sp>
      <p:sp>
        <p:nvSpPr>
          <p:cNvPr id="3" name="Content Placeholder 2"/>
          <p:cNvSpPr>
            <a:spLocks noGrp="1"/>
          </p:cNvSpPr>
          <p:nvPr>
            <p:ph idx="1"/>
          </p:nvPr>
        </p:nvSpPr>
        <p:spPr/>
        <p:txBody>
          <a:bodyPr>
            <a:normAutofit fontScale="92500"/>
          </a:bodyPr>
          <a:lstStyle/>
          <a:p>
            <a:pPr latinLnBrk="0" hangingPunct="0"/>
            <a:r>
              <a:rPr lang="en-US" dirty="0"/>
              <a:t>You should understand why the ratio is computed</a:t>
            </a:r>
          </a:p>
          <a:p>
            <a:pPr latinLnBrk="0" hangingPunct="0"/>
            <a:r>
              <a:rPr lang="en-US" dirty="0"/>
              <a:t>You cannot apply same ratio to companies with different business risk</a:t>
            </a:r>
          </a:p>
          <a:p>
            <a:pPr latinLnBrk="0" hangingPunct="0"/>
            <a:r>
              <a:rPr lang="en-US" dirty="0"/>
              <a:t>This means what you really need to do is to understand business risk</a:t>
            </a:r>
          </a:p>
          <a:p>
            <a:pPr latinLnBrk="0" hangingPunct="0"/>
            <a:r>
              <a:rPr lang="en-US" dirty="0"/>
              <a:t>Business risk cannot be boiled down to a simple formula</a:t>
            </a:r>
          </a:p>
          <a:p>
            <a:pPr latinLnBrk="0" hangingPunct="0"/>
            <a:r>
              <a:rPr lang="en-US" dirty="0"/>
              <a:t>The place to start evaluating business risk is fundamental economics</a:t>
            </a:r>
          </a:p>
          <a:p>
            <a:pPr latinLnBrk="0" hangingPunct="0"/>
            <a:r>
              <a:rPr lang="en-US" dirty="0"/>
              <a:t>Evaluating business risk is why you make financial models</a:t>
            </a:r>
          </a:p>
        </p:txBody>
      </p:sp>
    </p:spTree>
    <p:extLst>
      <p:ext uri="{BB962C8B-B14F-4D97-AF65-F5344CB8AC3E}">
        <p14:creationId xmlns:p14="http://schemas.microsoft.com/office/powerpoint/2010/main" val="108487183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Converting Floating Rate to Fixed Rate</a:t>
            </a:r>
          </a:p>
        </p:txBody>
      </p:sp>
      <p:pic>
        <p:nvPicPr>
          <p:cNvPr id="5" name="Content Placeholder 4"/>
          <p:cNvPicPr>
            <a:picLocks noGrp="1" noChangeAspect="1"/>
          </p:cNvPicPr>
          <p:nvPr>
            <p:ph idx="1"/>
          </p:nvPr>
        </p:nvPicPr>
        <p:blipFill>
          <a:blip r:embed="rId2"/>
          <a:stretch>
            <a:fillRect/>
          </a:stretch>
        </p:blipFill>
        <p:spPr>
          <a:xfrm>
            <a:off x="428625" y="1429601"/>
            <a:ext cx="8286750" cy="478461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160</a:t>
            </a:fld>
            <a:endParaRPr lang="ko-KR" altLang="en-US" dirty="0"/>
          </a:p>
        </p:txBody>
      </p:sp>
    </p:spTree>
    <p:extLst>
      <p:ext uri="{BB962C8B-B14F-4D97-AF65-F5344CB8AC3E}">
        <p14:creationId xmlns:p14="http://schemas.microsoft.com/office/powerpoint/2010/main" val="18311225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Example of Converting Fixed Rate to Floating Rate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161</a:t>
            </a:fld>
            <a:endParaRPr lang="ko-KR" altLang="en-US" dirty="0"/>
          </a:p>
        </p:txBody>
      </p:sp>
      <p:pic>
        <p:nvPicPr>
          <p:cNvPr id="6" name="Content Placeholder 5"/>
          <p:cNvPicPr>
            <a:picLocks noGrp="1" noChangeAspect="1"/>
          </p:cNvPicPr>
          <p:nvPr>
            <p:ph idx="1"/>
          </p:nvPr>
        </p:nvPicPr>
        <p:blipFill>
          <a:blip r:embed="rId2"/>
          <a:stretch>
            <a:fillRect/>
          </a:stretch>
        </p:blipFill>
        <p:spPr>
          <a:xfrm>
            <a:off x="465250" y="1362029"/>
            <a:ext cx="8008910" cy="4929187"/>
          </a:xfrm>
          <a:prstGeom prst="rect">
            <a:avLst/>
          </a:prstGeom>
        </p:spPr>
      </p:pic>
    </p:spTree>
    <p:extLst>
      <p:ext uri="{BB962C8B-B14F-4D97-AF65-F5344CB8AC3E}">
        <p14:creationId xmlns:p14="http://schemas.microsoft.com/office/powerpoint/2010/main" val="66213862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0" latinLnBrk="0" hangingPunct="0"/>
            <a:r>
              <a:rPr lang="en-US" dirty="0"/>
              <a:t>Multi-Year Hedge – Floating to Fixed</a:t>
            </a:r>
          </a:p>
        </p:txBody>
      </p:sp>
      <p:sp>
        <p:nvSpPr>
          <p:cNvPr id="3" name="Content Placeholder 2"/>
          <p:cNvSpPr>
            <a:spLocks noGrp="1"/>
          </p:cNvSpPr>
          <p:nvPr>
            <p:ph idx="1"/>
          </p:nvPr>
        </p:nvSpPr>
        <p:spPr/>
        <p:txBody>
          <a:bodyPr/>
          <a:lstStyle/>
          <a:p>
            <a:pPr latinLnBrk="0" hangingPunct="0"/>
            <a:r>
              <a:rPr lang="en-US" dirty="0"/>
              <a:t>What is the financial statement accounting for value of swap that settles in three years.  </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162</a:t>
            </a:fld>
            <a:endParaRPr lang="ko-KR" altLang="en-US" dirty="0"/>
          </a:p>
        </p:txBody>
      </p:sp>
      <p:pic>
        <p:nvPicPr>
          <p:cNvPr id="5" name="Picture 4"/>
          <p:cNvPicPr>
            <a:picLocks noChangeAspect="1"/>
          </p:cNvPicPr>
          <p:nvPr/>
        </p:nvPicPr>
        <p:blipFill>
          <a:blip r:embed="rId2"/>
          <a:stretch>
            <a:fillRect/>
          </a:stretch>
        </p:blipFill>
        <p:spPr>
          <a:xfrm>
            <a:off x="2250110" y="2738211"/>
            <a:ext cx="4643782" cy="3553132"/>
          </a:xfrm>
          <a:prstGeom prst="rect">
            <a:avLst/>
          </a:prstGeom>
        </p:spPr>
      </p:pic>
    </p:spTree>
    <p:extLst>
      <p:ext uri="{BB962C8B-B14F-4D97-AF65-F5344CB8AC3E}">
        <p14:creationId xmlns:p14="http://schemas.microsoft.com/office/powerpoint/2010/main" val="412063701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 for Financial Analysis</a:t>
            </a:r>
          </a:p>
        </p:txBody>
      </p:sp>
      <p:sp>
        <p:nvSpPr>
          <p:cNvPr id="3" name="Content Placeholder 2"/>
          <p:cNvSpPr>
            <a:spLocks noGrp="1"/>
          </p:cNvSpPr>
          <p:nvPr>
            <p:ph idx="1"/>
          </p:nvPr>
        </p:nvSpPr>
        <p:spPr/>
        <p:txBody>
          <a:bodyPr/>
          <a:lstStyle/>
          <a:p>
            <a:pPr latinLnBrk="0" hangingPunct="0"/>
            <a:r>
              <a:rPr lang="en-US" dirty="0"/>
              <a:t>The interest expense reported on the income statement includes changes in value that are non-cash</a:t>
            </a:r>
          </a:p>
          <a:p>
            <a:pPr latinLnBrk="0" hangingPunct="0"/>
            <a:r>
              <a:rPr lang="en-US" dirty="0"/>
              <a:t>This is not the true interest expense really paid in cash</a:t>
            </a:r>
          </a:p>
          <a:p>
            <a:pPr latinLnBrk="0" hangingPunct="0"/>
            <a:r>
              <a:rPr lang="en-US" dirty="0"/>
              <a:t>It may not be possible to find the actual settlement</a:t>
            </a:r>
          </a:p>
          <a:p>
            <a:pPr latinLnBrk="0" hangingPunct="0"/>
            <a:r>
              <a:rPr lang="en-US" dirty="0"/>
              <a:t>Do not include the change in the value of derivative in interest expense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163</a:t>
            </a:fld>
            <a:endParaRPr lang="ko-KR" altLang="en-US" dirty="0"/>
          </a:p>
        </p:txBody>
      </p:sp>
    </p:spTree>
    <p:extLst>
      <p:ext uri="{BB962C8B-B14F-4D97-AF65-F5344CB8AC3E}">
        <p14:creationId xmlns:p14="http://schemas.microsoft.com/office/powerpoint/2010/main" val="394362960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a:t>Interest Expense: Gain on Terminated Fair Value of Hedges</a:t>
            </a:r>
          </a:p>
        </p:txBody>
      </p:sp>
      <p:sp>
        <p:nvSpPr>
          <p:cNvPr id="3" name="Content Placeholder 2"/>
          <p:cNvSpPr>
            <a:spLocks noGrp="1"/>
          </p:cNvSpPr>
          <p:nvPr>
            <p:ph idx="1"/>
          </p:nvPr>
        </p:nvSpPr>
        <p:spPr>
          <a:xfrm>
            <a:off x="428597" y="1357298"/>
            <a:ext cx="7801003" cy="2728947"/>
          </a:xfrm>
        </p:spPr>
        <p:txBody>
          <a:bodyPr>
            <a:normAutofit fontScale="85000" lnSpcReduction="20000"/>
          </a:bodyPr>
          <a:lstStyle/>
          <a:p>
            <a:pPr latinLnBrk="0" hangingPunct="0"/>
            <a:r>
              <a:rPr lang="en-GB" dirty="0"/>
              <a:t>Interest Rate Swap:</a:t>
            </a:r>
          </a:p>
          <a:p>
            <a:pPr lvl="1" eaLnBrk="0" latinLnBrk="0" hangingPunct="0"/>
            <a:r>
              <a:rPr lang="en-GB" dirty="0"/>
              <a:t>Notional amount of swap – can be similar to the debt outstanding</a:t>
            </a:r>
          </a:p>
          <a:p>
            <a:pPr lvl="1" eaLnBrk="0" latinLnBrk="0" hangingPunct="0"/>
            <a:r>
              <a:rPr lang="en-GB" dirty="0"/>
              <a:t>Loss or gain on swap off-sets the interest expense so the total interest rate is fixed or floating</a:t>
            </a:r>
          </a:p>
          <a:p>
            <a:pPr lvl="1" eaLnBrk="0" latinLnBrk="0" hangingPunct="0"/>
            <a:r>
              <a:rPr lang="en-GB" dirty="0"/>
              <a:t>Terminated fair value of hedge makes floating = fixed or fixed = floating.</a:t>
            </a:r>
          </a:p>
          <a:p>
            <a:pPr lvl="1" eaLnBrk="0" latinLnBrk="0" hangingPunct="0"/>
            <a:r>
              <a:rPr lang="en-GB" dirty="0"/>
              <a:t>Should be part of the interest expense</a:t>
            </a:r>
          </a:p>
          <a:p>
            <a:pPr lvl="1" eaLnBrk="0"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164</a:t>
            </a:fld>
            <a:endParaRPr lang="ko-KR" altLang="en-US" dirty="0"/>
          </a:p>
        </p:txBody>
      </p:sp>
      <p:pic>
        <p:nvPicPr>
          <p:cNvPr id="6" name="Picture 5"/>
          <p:cNvPicPr>
            <a:picLocks noChangeAspect="1"/>
          </p:cNvPicPr>
          <p:nvPr/>
        </p:nvPicPr>
        <p:blipFill>
          <a:blip r:embed="rId2"/>
          <a:stretch>
            <a:fillRect/>
          </a:stretch>
        </p:blipFill>
        <p:spPr>
          <a:xfrm>
            <a:off x="1033463" y="4086245"/>
            <a:ext cx="7077075" cy="2200275"/>
          </a:xfrm>
          <a:prstGeom prst="rect">
            <a:avLst/>
          </a:prstGeom>
        </p:spPr>
      </p:pic>
      <p:sp>
        <p:nvSpPr>
          <p:cNvPr id="7" name="TextBox 6"/>
          <p:cNvSpPr txBox="1"/>
          <p:nvPr/>
        </p:nvSpPr>
        <p:spPr>
          <a:xfrm>
            <a:off x="0" y="4800600"/>
            <a:ext cx="1219200" cy="1200329"/>
          </a:xfrm>
          <a:prstGeom prst="rect">
            <a:avLst/>
          </a:prstGeom>
          <a:solidFill>
            <a:srgbClr val="FFFF00"/>
          </a:solidFill>
        </p:spPr>
        <p:txBody>
          <a:bodyPr wrap="square" rtlCol="0">
            <a:spAutoFit/>
          </a:bodyPr>
          <a:lstStyle/>
          <a:p>
            <a:r>
              <a:rPr lang="en-GB" dirty="0"/>
              <a:t>Note the gains on undesignated derivatives from mark to market</a:t>
            </a:r>
          </a:p>
        </p:txBody>
      </p:sp>
      <p:sp>
        <p:nvSpPr>
          <p:cNvPr id="8" name="TextBox 7"/>
          <p:cNvSpPr txBox="1"/>
          <p:nvPr/>
        </p:nvSpPr>
        <p:spPr>
          <a:xfrm>
            <a:off x="8016502" y="2721771"/>
            <a:ext cx="1127498" cy="1754326"/>
          </a:xfrm>
          <a:prstGeom prst="rect">
            <a:avLst/>
          </a:prstGeom>
          <a:solidFill>
            <a:srgbClr val="FFFF00"/>
          </a:solidFill>
        </p:spPr>
        <p:txBody>
          <a:bodyPr wrap="square" rtlCol="0">
            <a:spAutoFit/>
          </a:bodyPr>
          <a:lstStyle/>
          <a:p>
            <a:r>
              <a:rPr lang="en-GB" dirty="0"/>
              <a:t>Note that the Settlements are called gains or losses. This means that they are from hedge accounting</a:t>
            </a:r>
          </a:p>
        </p:txBody>
      </p:sp>
      <p:cxnSp>
        <p:nvCxnSpPr>
          <p:cNvPr id="9" name="Straight Arrow Connector 8"/>
          <p:cNvCxnSpPr/>
          <p:nvPr/>
        </p:nvCxnSpPr>
        <p:spPr>
          <a:xfrm flipH="1">
            <a:off x="7620000" y="3283684"/>
            <a:ext cx="396502" cy="21632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995863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Mark to Market Accounting and Hedge Accounting and Comprehensive Income</a:t>
            </a:r>
          </a:p>
        </p:txBody>
      </p:sp>
      <p:sp>
        <p:nvSpPr>
          <p:cNvPr id="3" name="Content Placeholder 2"/>
          <p:cNvSpPr>
            <a:spLocks noGrp="1"/>
          </p:cNvSpPr>
          <p:nvPr>
            <p:ph idx="1"/>
          </p:nvPr>
        </p:nvSpPr>
        <p:spPr/>
        <p:txBody>
          <a:bodyPr>
            <a:normAutofit fontScale="85000" lnSpcReduction="10000"/>
          </a:bodyPr>
          <a:lstStyle/>
          <a:p>
            <a:pPr latinLnBrk="0" hangingPunct="0"/>
            <a:r>
              <a:rPr lang="en-US" dirty="0"/>
              <a:t>When accounting for derivatives, a company can use mark to market accounting or hedge accounting depending on if the derivative qualifies for hedge accounting. </a:t>
            </a:r>
          </a:p>
          <a:p>
            <a:pPr latinLnBrk="0" hangingPunct="0"/>
            <a:r>
              <a:rPr lang="en-US" dirty="0"/>
              <a:t>When computing EBITDA, you generally want to remove amounts associated with the changes in the value of derivatives and other assets from income. </a:t>
            </a:r>
          </a:p>
          <a:p>
            <a:pPr latinLnBrk="0" hangingPunct="0"/>
            <a:r>
              <a:rPr lang="en-US" dirty="0"/>
              <a:t>If hedge accounting is used, the change in value is not directly on the income statement until the derivative is settled. Instead, changes are in other comprehensive income.</a:t>
            </a:r>
          </a:p>
          <a:p>
            <a:pPr latinLnBrk="0" hangingPunct="0"/>
            <a:r>
              <a:rPr lang="en-US" dirty="0"/>
              <a:t>If mark to market accounting is used, the value of the derivative change is on the income statement for each period before it is settled. The change is not on the income statement.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165</a:t>
            </a:fld>
            <a:endParaRPr lang="ko-KR" altLang="en-US" dirty="0"/>
          </a:p>
        </p:txBody>
      </p:sp>
    </p:spTree>
    <p:extLst>
      <p:ext uri="{BB962C8B-B14F-4D97-AF65-F5344CB8AC3E}">
        <p14:creationId xmlns:p14="http://schemas.microsoft.com/office/powerpoint/2010/main" val="158128194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Accounting for Changes in Value - Unrealized gains or losses on derivatives (S&amp;P)</a:t>
            </a:r>
          </a:p>
        </p:txBody>
      </p:sp>
      <p:sp>
        <p:nvSpPr>
          <p:cNvPr id="3" name="Content Placeholder 2"/>
          <p:cNvSpPr>
            <a:spLocks noGrp="1"/>
          </p:cNvSpPr>
          <p:nvPr>
            <p:ph idx="1"/>
          </p:nvPr>
        </p:nvSpPr>
        <p:spPr/>
        <p:txBody>
          <a:bodyPr>
            <a:normAutofit fontScale="85000" lnSpcReduction="20000"/>
          </a:bodyPr>
          <a:lstStyle/>
          <a:p>
            <a:pPr latinLnBrk="0" hangingPunct="0"/>
            <a:r>
              <a:rPr lang="en-US" dirty="0"/>
              <a:t>If a company has </a:t>
            </a:r>
            <a:r>
              <a:rPr lang="en-US" b="1" dirty="0"/>
              <a:t>NOT</a:t>
            </a:r>
            <a:r>
              <a:rPr lang="en-US" dirty="0"/>
              <a:t> achieved the requirements of technical hedge accounting (even though an effective economic hedge may exist), it reports all mark-to-market gains or losses related to the fair-valuing of derivative contracts in the income statement. </a:t>
            </a:r>
          </a:p>
          <a:p>
            <a:pPr latinLnBrk="0" hangingPunct="0"/>
            <a:r>
              <a:rPr lang="en-US" dirty="0"/>
              <a:t>Although the nature of the underlying activity is often integral to EBITDA, FFO, or both, using mark-to-market accounting can distort these metrics because the derivative contract may be used to hedge several future periods.</a:t>
            </a:r>
          </a:p>
          <a:p>
            <a:pPr latinLnBrk="0" hangingPunct="0"/>
            <a:r>
              <a:rPr lang="en-US" dirty="0"/>
              <a:t>Therefore, when we have sufficient information, </a:t>
            </a:r>
            <a:r>
              <a:rPr lang="en-US" b="1" i="1" dirty="0"/>
              <a:t>we exclude the unrealized gains or losses not related to current-year activity</a:t>
            </a:r>
            <a:r>
              <a:rPr lang="en-US" dirty="0"/>
              <a:t>, so that the income statement represents the economic hedge position achieved in the current financial year (that is, as if hedge accounting had been used). </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166</a:t>
            </a:fld>
            <a:endParaRPr lang="ko-KR" altLang="en-US" dirty="0"/>
          </a:p>
        </p:txBody>
      </p:sp>
    </p:spTree>
    <p:extLst>
      <p:ext uri="{BB962C8B-B14F-4D97-AF65-F5344CB8AC3E}">
        <p14:creationId xmlns:p14="http://schemas.microsoft.com/office/powerpoint/2010/main" val="238404487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992" y="346076"/>
            <a:ext cx="8286808" cy="654032"/>
          </a:xfrm>
        </p:spPr>
        <p:txBody>
          <a:bodyPr>
            <a:normAutofit fontScale="90000"/>
          </a:bodyPr>
          <a:lstStyle/>
          <a:p>
            <a:pPr eaLnBrk="0" latinLnBrk="0" hangingPunct="0"/>
            <a:r>
              <a:rPr lang="en-GB" dirty="0"/>
              <a:t>Hedging Gains and Losses: Derivative Accounting and Debt and Effect on Income Statement</a:t>
            </a:r>
          </a:p>
        </p:txBody>
      </p:sp>
      <p:sp>
        <p:nvSpPr>
          <p:cNvPr id="3" name="Content Placeholder 2"/>
          <p:cNvSpPr>
            <a:spLocks noGrp="1"/>
          </p:cNvSpPr>
          <p:nvPr>
            <p:ph idx="1"/>
          </p:nvPr>
        </p:nvSpPr>
        <p:spPr/>
        <p:txBody>
          <a:bodyPr>
            <a:normAutofit fontScale="77500" lnSpcReduction="20000"/>
          </a:bodyPr>
          <a:lstStyle/>
          <a:p>
            <a:pPr latinLnBrk="0" hangingPunct="0"/>
            <a:r>
              <a:rPr lang="en-US" dirty="0"/>
              <a:t>A company may issue fixed-rate debt and at the same time enter a derivative contract to synthetically create a variable-rate debt instrument. If all necessary conditions are met, companies may elect to apply fair-value hedge accounting to such an arrangement. </a:t>
            </a:r>
          </a:p>
          <a:p>
            <a:pPr latinLnBrk="0" hangingPunct="0"/>
            <a:r>
              <a:rPr lang="en-US" dirty="0"/>
              <a:t>The effect of this accounting approach is that a company would report both the derivative instrument and the debt at fair value. Changes in the fair values of both items from one reporting date to the next (change in derivative value and change in debt value) are netted off against each other in the income statement.</a:t>
            </a:r>
          </a:p>
          <a:p>
            <a:pPr latinLnBrk="0" hangingPunct="0"/>
            <a:r>
              <a:rPr lang="en-US" dirty="0"/>
              <a:t>When a company applies fair-value hedge accounting to debt, adjust the reported debt figure to reflect the amortized cost method.</a:t>
            </a:r>
          </a:p>
          <a:p>
            <a:pPr latinLnBrk="0" hangingPunct="0"/>
            <a:r>
              <a:rPr lang="en-US" dirty="0"/>
              <a:t>It is not necessary to adjust interest expense in this case because the fair-value adjustments the company makes in the income statement generally offset each other, and settlements under the derivative are reported as an interest expense.</a:t>
            </a:r>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167</a:t>
            </a:fld>
            <a:endParaRPr lang="ko-KR" altLang="en-US" dirty="0"/>
          </a:p>
        </p:txBody>
      </p:sp>
    </p:spTree>
    <p:extLst>
      <p:ext uri="{BB962C8B-B14F-4D97-AF65-F5344CB8AC3E}">
        <p14:creationId xmlns:p14="http://schemas.microsoft.com/office/powerpoint/2010/main" val="338132525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Balance Sheet – Find Derivative Assets</a:t>
            </a:r>
          </a:p>
        </p:txBody>
      </p:sp>
      <p:pic>
        <p:nvPicPr>
          <p:cNvPr id="5" name="Content Placeholder 4"/>
          <p:cNvPicPr>
            <a:picLocks noGrp="1" noChangeAspect="1"/>
          </p:cNvPicPr>
          <p:nvPr>
            <p:ph idx="1"/>
          </p:nvPr>
        </p:nvPicPr>
        <p:blipFill>
          <a:blip r:embed="rId2"/>
          <a:stretch>
            <a:fillRect/>
          </a:stretch>
        </p:blipFill>
        <p:spPr>
          <a:xfrm>
            <a:off x="1109662" y="1640681"/>
            <a:ext cx="6924675" cy="436245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168</a:t>
            </a:fld>
            <a:endParaRPr lang="ko-KR" altLang="en-US" dirty="0"/>
          </a:p>
        </p:txBody>
      </p:sp>
      <p:sp>
        <p:nvSpPr>
          <p:cNvPr id="6" name="TextBox 5"/>
          <p:cNvSpPr txBox="1"/>
          <p:nvPr/>
        </p:nvSpPr>
        <p:spPr>
          <a:xfrm>
            <a:off x="152400" y="1132849"/>
            <a:ext cx="1524000" cy="461665"/>
          </a:xfrm>
          <a:prstGeom prst="rect">
            <a:avLst/>
          </a:prstGeom>
          <a:solidFill>
            <a:srgbClr val="FFFF00"/>
          </a:solidFill>
        </p:spPr>
        <p:txBody>
          <a:bodyPr wrap="square" rtlCol="0">
            <a:spAutoFit/>
          </a:bodyPr>
          <a:lstStyle/>
          <a:p>
            <a:r>
              <a:rPr lang="en-GB" dirty="0"/>
              <a:t>How to define cash in financial analysis</a:t>
            </a:r>
          </a:p>
        </p:txBody>
      </p:sp>
      <p:sp>
        <p:nvSpPr>
          <p:cNvPr id="7" name="TextBox 6"/>
          <p:cNvSpPr txBox="1"/>
          <p:nvPr/>
        </p:nvSpPr>
        <p:spPr>
          <a:xfrm>
            <a:off x="152400" y="2590800"/>
            <a:ext cx="838200" cy="646331"/>
          </a:xfrm>
          <a:prstGeom prst="rect">
            <a:avLst/>
          </a:prstGeom>
          <a:solidFill>
            <a:srgbClr val="FFFF00"/>
          </a:solidFill>
        </p:spPr>
        <p:txBody>
          <a:bodyPr wrap="square" rtlCol="0">
            <a:spAutoFit/>
          </a:bodyPr>
          <a:lstStyle/>
          <a:p>
            <a:r>
              <a:rPr lang="en-GB" dirty="0"/>
              <a:t>What are derivative assets</a:t>
            </a:r>
          </a:p>
        </p:txBody>
      </p:sp>
      <p:sp>
        <p:nvSpPr>
          <p:cNvPr id="8" name="TextBox 7"/>
          <p:cNvSpPr txBox="1"/>
          <p:nvPr/>
        </p:nvSpPr>
        <p:spPr>
          <a:xfrm>
            <a:off x="152400" y="3581400"/>
            <a:ext cx="957262" cy="830997"/>
          </a:xfrm>
          <a:prstGeom prst="rect">
            <a:avLst/>
          </a:prstGeom>
          <a:solidFill>
            <a:srgbClr val="FFFF00"/>
          </a:solidFill>
        </p:spPr>
        <p:txBody>
          <a:bodyPr wrap="square" rtlCol="0">
            <a:spAutoFit/>
          </a:bodyPr>
          <a:lstStyle/>
          <a:p>
            <a:r>
              <a:rPr lang="en-GB" dirty="0"/>
              <a:t>Why can deferred taxes be an asset</a:t>
            </a:r>
          </a:p>
        </p:txBody>
      </p:sp>
      <p:sp>
        <p:nvSpPr>
          <p:cNvPr id="9" name="TextBox 8"/>
          <p:cNvSpPr txBox="1"/>
          <p:nvPr/>
        </p:nvSpPr>
        <p:spPr>
          <a:xfrm>
            <a:off x="7864102" y="2590800"/>
            <a:ext cx="1051298" cy="830997"/>
          </a:xfrm>
          <a:prstGeom prst="rect">
            <a:avLst/>
          </a:prstGeom>
          <a:solidFill>
            <a:srgbClr val="FFFF00"/>
          </a:solidFill>
        </p:spPr>
        <p:txBody>
          <a:bodyPr wrap="square" rtlCol="0">
            <a:spAutoFit/>
          </a:bodyPr>
          <a:lstStyle/>
          <a:p>
            <a:r>
              <a:rPr lang="en-GB" dirty="0"/>
              <a:t>What does it mean that use full cost accounting</a:t>
            </a:r>
          </a:p>
        </p:txBody>
      </p:sp>
      <p:sp>
        <p:nvSpPr>
          <p:cNvPr id="10" name="TextBox 9"/>
          <p:cNvSpPr txBox="1"/>
          <p:nvPr/>
        </p:nvSpPr>
        <p:spPr>
          <a:xfrm>
            <a:off x="8034336" y="4412397"/>
            <a:ext cx="881063" cy="1226403"/>
          </a:xfrm>
          <a:prstGeom prst="rect">
            <a:avLst/>
          </a:prstGeom>
          <a:solidFill>
            <a:srgbClr val="FFFF00"/>
          </a:solidFill>
        </p:spPr>
        <p:txBody>
          <a:bodyPr wrap="square" rtlCol="0">
            <a:spAutoFit/>
          </a:bodyPr>
          <a:lstStyle/>
          <a:p>
            <a:r>
              <a:rPr lang="en-GB" dirty="0"/>
              <a:t>How should property held for sale be treated</a:t>
            </a:r>
          </a:p>
        </p:txBody>
      </p:sp>
    </p:spTree>
    <p:extLst>
      <p:ext uri="{BB962C8B-B14F-4D97-AF65-F5344CB8AC3E}">
        <p14:creationId xmlns:p14="http://schemas.microsoft.com/office/powerpoint/2010/main" val="341192728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Balance Sheet – Derivative Liabilities and AOCI</a:t>
            </a:r>
          </a:p>
        </p:txBody>
      </p:sp>
      <p:pic>
        <p:nvPicPr>
          <p:cNvPr id="5" name="Content Placeholder 4"/>
          <p:cNvPicPr>
            <a:picLocks noGrp="1" noChangeAspect="1"/>
          </p:cNvPicPr>
          <p:nvPr>
            <p:ph idx="1"/>
          </p:nvPr>
        </p:nvPicPr>
        <p:blipFill>
          <a:blip r:embed="rId2"/>
          <a:stretch>
            <a:fillRect/>
          </a:stretch>
        </p:blipFill>
        <p:spPr>
          <a:xfrm>
            <a:off x="1500869" y="1357313"/>
            <a:ext cx="6142262"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169</a:t>
            </a:fld>
            <a:endParaRPr lang="ko-KR" altLang="en-US" dirty="0"/>
          </a:p>
        </p:txBody>
      </p:sp>
      <p:sp>
        <p:nvSpPr>
          <p:cNvPr id="6" name="TextBox 5"/>
          <p:cNvSpPr txBox="1"/>
          <p:nvPr/>
        </p:nvSpPr>
        <p:spPr>
          <a:xfrm>
            <a:off x="304800" y="2362200"/>
            <a:ext cx="1066800" cy="830997"/>
          </a:xfrm>
          <a:prstGeom prst="rect">
            <a:avLst/>
          </a:prstGeom>
          <a:solidFill>
            <a:srgbClr val="FFFF00"/>
          </a:solidFill>
        </p:spPr>
        <p:txBody>
          <a:bodyPr wrap="square" rtlCol="0">
            <a:spAutoFit/>
          </a:bodyPr>
          <a:lstStyle/>
          <a:p>
            <a:r>
              <a:rPr lang="en-GB" dirty="0"/>
              <a:t>How do Liabilities instead of assets arise</a:t>
            </a:r>
          </a:p>
        </p:txBody>
      </p:sp>
      <p:sp>
        <p:nvSpPr>
          <p:cNvPr id="7" name="TextBox 6"/>
          <p:cNvSpPr txBox="1"/>
          <p:nvPr/>
        </p:nvSpPr>
        <p:spPr>
          <a:xfrm>
            <a:off x="7772400" y="3193197"/>
            <a:ext cx="1066800" cy="1569660"/>
          </a:xfrm>
          <a:prstGeom prst="rect">
            <a:avLst/>
          </a:prstGeom>
          <a:solidFill>
            <a:srgbClr val="FFFF00"/>
          </a:solidFill>
        </p:spPr>
        <p:txBody>
          <a:bodyPr wrap="square" rtlCol="0">
            <a:spAutoFit/>
          </a:bodyPr>
          <a:lstStyle/>
          <a:p>
            <a:r>
              <a:rPr lang="en-GB" dirty="0"/>
              <a:t>What are asset retirement obligations and should they be treated as debt</a:t>
            </a:r>
          </a:p>
        </p:txBody>
      </p:sp>
      <p:sp>
        <p:nvSpPr>
          <p:cNvPr id="8" name="TextBox 7"/>
          <p:cNvSpPr txBox="1"/>
          <p:nvPr/>
        </p:nvSpPr>
        <p:spPr>
          <a:xfrm>
            <a:off x="152400" y="4876800"/>
            <a:ext cx="1348469" cy="1015663"/>
          </a:xfrm>
          <a:prstGeom prst="rect">
            <a:avLst/>
          </a:prstGeom>
          <a:solidFill>
            <a:srgbClr val="FFFF00"/>
          </a:solidFill>
        </p:spPr>
        <p:txBody>
          <a:bodyPr wrap="square" rtlCol="0">
            <a:spAutoFit/>
          </a:bodyPr>
          <a:lstStyle/>
          <a:p>
            <a:r>
              <a:rPr lang="en-GB" dirty="0"/>
              <a:t>What is Accumulated Other Comprehensive Income</a:t>
            </a:r>
          </a:p>
        </p:txBody>
      </p:sp>
    </p:spTree>
    <p:extLst>
      <p:ext uri="{BB962C8B-B14F-4D97-AF65-F5344CB8AC3E}">
        <p14:creationId xmlns:p14="http://schemas.microsoft.com/office/powerpoint/2010/main" val="460854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Credit Ratings and Financial Ratio Statistics</a:t>
            </a:r>
          </a:p>
        </p:txBody>
      </p:sp>
      <p:sp>
        <p:nvSpPr>
          <p:cNvPr id="3" name="Content Placeholder 2"/>
          <p:cNvSpPr>
            <a:spLocks noGrp="1"/>
          </p:cNvSpPr>
          <p:nvPr>
            <p:ph idx="1"/>
          </p:nvPr>
        </p:nvSpPr>
        <p:spPr/>
        <p:txBody>
          <a:bodyPr>
            <a:normAutofit/>
          </a:bodyPr>
          <a:lstStyle/>
          <a:p>
            <a:pPr latinLnBrk="0" hangingPunct="0"/>
            <a:r>
              <a:rPr lang="en-US" dirty="0"/>
              <a:t>Credit rating agencies must compute the risk associated with cash flow. That is a lot more difficult to evaluate than computing a financial ratio.</a:t>
            </a:r>
          </a:p>
          <a:p>
            <a:pPr latinLnBrk="0" hangingPunct="0"/>
            <a:endParaRPr lang="en-US" b="1" dirty="0"/>
          </a:p>
          <a:p>
            <a:pPr lvl="1" eaLnBrk="0" latinLnBrk="0" hangingPunct="0"/>
            <a:endParaRPr lang="en-US" dirty="0"/>
          </a:p>
          <a:p>
            <a:pPr lvl="1" eaLnBrk="0" latinLnBrk="0" hangingPunct="0"/>
            <a:endParaRPr lang="en-US" dirty="0"/>
          </a:p>
        </p:txBody>
      </p:sp>
      <p:pic>
        <p:nvPicPr>
          <p:cNvPr id="4" name="Content Placeholder 4"/>
          <p:cNvPicPr>
            <a:picLocks noChangeAspect="1"/>
          </p:cNvPicPr>
          <p:nvPr/>
        </p:nvPicPr>
        <p:blipFill>
          <a:blip r:embed="rId2"/>
          <a:stretch>
            <a:fillRect/>
          </a:stretch>
        </p:blipFill>
        <p:spPr>
          <a:xfrm>
            <a:off x="0" y="3810000"/>
            <a:ext cx="9012038" cy="1819275"/>
          </a:xfrm>
          <a:prstGeom prst="rect">
            <a:avLst/>
          </a:prstGeom>
        </p:spPr>
      </p:pic>
    </p:spTree>
    <p:extLst>
      <p:ext uri="{BB962C8B-B14F-4D97-AF65-F5344CB8AC3E}">
        <p14:creationId xmlns:p14="http://schemas.microsoft.com/office/powerpoint/2010/main" val="61048957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Comprehensive Income</a:t>
            </a:r>
          </a:p>
        </p:txBody>
      </p:sp>
      <p:sp>
        <p:nvSpPr>
          <p:cNvPr id="3" name="Content Placeholder 2"/>
          <p:cNvSpPr>
            <a:spLocks noGrp="1"/>
          </p:cNvSpPr>
          <p:nvPr>
            <p:ph idx="1"/>
          </p:nvPr>
        </p:nvSpPr>
        <p:spPr/>
        <p:txBody>
          <a:bodyPr/>
          <a:lstStyle/>
          <a:p>
            <a:r>
              <a:rPr lang="en-US" dirty="0"/>
              <a:t>What does the ACOI Really Mean</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170</a:t>
            </a:fld>
            <a:endParaRPr lang="ko-KR" altLang="en-US" dirty="0"/>
          </a:p>
        </p:txBody>
      </p:sp>
      <p:pic>
        <p:nvPicPr>
          <p:cNvPr id="6" name="Picture 5"/>
          <p:cNvPicPr>
            <a:picLocks noChangeAspect="1"/>
          </p:cNvPicPr>
          <p:nvPr/>
        </p:nvPicPr>
        <p:blipFill>
          <a:blip r:embed="rId2"/>
          <a:stretch>
            <a:fillRect/>
          </a:stretch>
        </p:blipFill>
        <p:spPr>
          <a:xfrm>
            <a:off x="2286000" y="1905000"/>
            <a:ext cx="4895850" cy="4181475"/>
          </a:xfrm>
          <a:prstGeom prst="rect">
            <a:avLst/>
          </a:prstGeom>
        </p:spPr>
      </p:pic>
    </p:spTree>
    <p:extLst>
      <p:ext uri="{BB962C8B-B14F-4D97-AF65-F5344CB8AC3E}">
        <p14:creationId xmlns:p14="http://schemas.microsoft.com/office/powerpoint/2010/main" val="94327692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Accumulated Other Comprehensive Income - Chesapeake</a:t>
            </a:r>
          </a:p>
        </p:txBody>
      </p:sp>
      <p:sp>
        <p:nvSpPr>
          <p:cNvPr id="3" name="Content Placeholder 2"/>
          <p:cNvSpPr>
            <a:spLocks noGrp="1"/>
          </p:cNvSpPr>
          <p:nvPr>
            <p:ph idx="1"/>
          </p:nvPr>
        </p:nvSpPr>
        <p:spPr/>
        <p:txBody>
          <a:bodyPr/>
          <a:lstStyle/>
          <a:p>
            <a:r>
              <a:rPr lang="en-US" dirty="0"/>
              <a:t>What income was used on the cash flow statement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171</a:t>
            </a:fld>
            <a:endParaRPr lang="ko-KR" altLang="en-US" dirty="0"/>
          </a:p>
        </p:txBody>
      </p:sp>
      <p:pic>
        <p:nvPicPr>
          <p:cNvPr id="5" name="Picture 4"/>
          <p:cNvPicPr>
            <a:picLocks noChangeAspect="1"/>
          </p:cNvPicPr>
          <p:nvPr/>
        </p:nvPicPr>
        <p:blipFill>
          <a:blip r:embed="rId2"/>
          <a:stretch>
            <a:fillRect/>
          </a:stretch>
        </p:blipFill>
        <p:spPr>
          <a:xfrm>
            <a:off x="909638" y="2362200"/>
            <a:ext cx="7324725" cy="3457575"/>
          </a:xfrm>
          <a:prstGeom prst="rect">
            <a:avLst/>
          </a:prstGeom>
        </p:spPr>
      </p:pic>
    </p:spTree>
    <p:extLst>
      <p:ext uri="{BB962C8B-B14F-4D97-AF65-F5344CB8AC3E}">
        <p14:creationId xmlns:p14="http://schemas.microsoft.com/office/powerpoint/2010/main" val="333566938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Accumulated Other Comprehensive Income - Chesapeake</a:t>
            </a:r>
          </a:p>
        </p:txBody>
      </p:sp>
      <p:sp>
        <p:nvSpPr>
          <p:cNvPr id="3" name="Content Placeholder 2"/>
          <p:cNvSpPr>
            <a:spLocks noGrp="1"/>
          </p:cNvSpPr>
          <p:nvPr>
            <p:ph idx="1"/>
          </p:nvPr>
        </p:nvSpPr>
        <p:spPr/>
        <p:txBody>
          <a:bodyPr/>
          <a:lstStyle/>
          <a:p>
            <a:pPr latinLnBrk="0" hangingPunct="0"/>
            <a:r>
              <a:rPr lang="en-US" dirty="0"/>
              <a:t>Note that the Net Income starting point does not include the Other Comprehensive Income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172</a:t>
            </a:fld>
            <a:endParaRPr lang="ko-KR" altLang="en-US" dirty="0"/>
          </a:p>
        </p:txBody>
      </p:sp>
      <p:pic>
        <p:nvPicPr>
          <p:cNvPr id="6" name="Picture 5"/>
          <p:cNvPicPr>
            <a:picLocks noChangeAspect="1"/>
          </p:cNvPicPr>
          <p:nvPr/>
        </p:nvPicPr>
        <p:blipFill>
          <a:blip r:embed="rId2"/>
          <a:stretch>
            <a:fillRect/>
          </a:stretch>
        </p:blipFill>
        <p:spPr>
          <a:xfrm>
            <a:off x="1402557" y="2286000"/>
            <a:ext cx="6338887" cy="3398997"/>
          </a:xfrm>
          <a:prstGeom prst="rect">
            <a:avLst/>
          </a:prstGeom>
        </p:spPr>
      </p:pic>
    </p:spTree>
    <p:extLst>
      <p:ext uri="{BB962C8B-B14F-4D97-AF65-F5344CB8AC3E}">
        <p14:creationId xmlns:p14="http://schemas.microsoft.com/office/powerpoint/2010/main" val="419203973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Derivative Instruments</a:t>
            </a:r>
          </a:p>
        </p:txBody>
      </p:sp>
      <p:sp>
        <p:nvSpPr>
          <p:cNvPr id="3" name="Content Placeholder 2"/>
          <p:cNvSpPr>
            <a:spLocks noGrp="1"/>
          </p:cNvSpPr>
          <p:nvPr>
            <p:ph idx="1"/>
          </p:nvPr>
        </p:nvSpPr>
        <p:spPr/>
        <p:txBody>
          <a:bodyPr/>
          <a:lstStyle/>
          <a:p>
            <a:pPr latinLnBrk="0" hangingPunct="0"/>
            <a:r>
              <a:rPr lang="en-GB" dirty="0"/>
              <a:t>Why was value positive in 2014 and negative in 2013</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173</a:t>
            </a:fld>
            <a:endParaRPr lang="ko-KR" altLang="en-US" dirty="0"/>
          </a:p>
        </p:txBody>
      </p:sp>
      <p:pic>
        <p:nvPicPr>
          <p:cNvPr id="5" name="Picture 4"/>
          <p:cNvPicPr>
            <a:picLocks noChangeAspect="1"/>
          </p:cNvPicPr>
          <p:nvPr/>
        </p:nvPicPr>
        <p:blipFill>
          <a:blip r:embed="rId2"/>
          <a:stretch>
            <a:fillRect/>
          </a:stretch>
        </p:blipFill>
        <p:spPr>
          <a:xfrm>
            <a:off x="1171576" y="2590800"/>
            <a:ext cx="6800850" cy="3181350"/>
          </a:xfrm>
          <a:prstGeom prst="rect">
            <a:avLst/>
          </a:prstGeom>
        </p:spPr>
      </p:pic>
    </p:spTree>
    <p:extLst>
      <p:ext uri="{BB962C8B-B14F-4D97-AF65-F5344CB8AC3E}">
        <p14:creationId xmlns:p14="http://schemas.microsoft.com/office/powerpoint/2010/main" val="193301998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Derivatives other than Swaps on Balance Sheet</a:t>
            </a:r>
          </a:p>
        </p:txBody>
      </p:sp>
      <p:pic>
        <p:nvPicPr>
          <p:cNvPr id="5" name="Content Placeholder 4"/>
          <p:cNvPicPr>
            <a:picLocks noGrp="1" noChangeAspect="1"/>
          </p:cNvPicPr>
          <p:nvPr>
            <p:ph idx="1"/>
          </p:nvPr>
        </p:nvPicPr>
        <p:blipFill>
          <a:blip r:embed="rId2"/>
          <a:stretch>
            <a:fillRect/>
          </a:stretch>
        </p:blipFill>
        <p:spPr>
          <a:xfrm>
            <a:off x="428597" y="1752600"/>
            <a:ext cx="8090986" cy="362188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174</a:t>
            </a:fld>
            <a:endParaRPr lang="ko-KR" altLang="en-US" dirty="0"/>
          </a:p>
        </p:txBody>
      </p:sp>
    </p:spTree>
    <p:extLst>
      <p:ext uri="{BB962C8B-B14F-4D97-AF65-F5344CB8AC3E}">
        <p14:creationId xmlns:p14="http://schemas.microsoft.com/office/powerpoint/2010/main" val="1163843671"/>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Derivatives on the Balance Sheet</a:t>
            </a:r>
          </a:p>
        </p:txBody>
      </p:sp>
      <p:pic>
        <p:nvPicPr>
          <p:cNvPr id="5" name="Content Placeholder 4"/>
          <p:cNvPicPr>
            <a:picLocks noGrp="1" noChangeAspect="1"/>
          </p:cNvPicPr>
          <p:nvPr>
            <p:ph idx="1"/>
          </p:nvPr>
        </p:nvPicPr>
        <p:blipFill>
          <a:blip r:embed="rId2"/>
          <a:stretch>
            <a:fillRect/>
          </a:stretch>
        </p:blipFill>
        <p:spPr>
          <a:xfrm>
            <a:off x="957262" y="1893094"/>
            <a:ext cx="7229475" cy="3857625"/>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175</a:t>
            </a:fld>
            <a:endParaRPr lang="ko-KR" altLang="en-US" dirty="0"/>
          </a:p>
        </p:txBody>
      </p:sp>
    </p:spTree>
    <p:extLst>
      <p:ext uri="{BB962C8B-B14F-4D97-AF65-F5344CB8AC3E}">
        <p14:creationId xmlns:p14="http://schemas.microsoft.com/office/powerpoint/2010/main" val="44324788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 Gains and Losses in Revenues</a:t>
            </a:r>
          </a:p>
        </p:txBody>
      </p:sp>
      <p:sp>
        <p:nvSpPr>
          <p:cNvPr id="3" name="Content Placeholder 2"/>
          <p:cNvSpPr>
            <a:spLocks noGrp="1"/>
          </p:cNvSpPr>
          <p:nvPr>
            <p:ph idx="1"/>
          </p:nvPr>
        </p:nvSpPr>
        <p:spPr/>
        <p:txBody>
          <a:bodyPr/>
          <a:lstStyle/>
          <a:p>
            <a:r>
              <a:rPr lang="en-US" dirty="0"/>
              <a:t>Gains on hedges came from declining oil prices</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176</a:t>
            </a:fld>
            <a:endParaRPr lang="ko-KR" altLang="en-US" dirty="0"/>
          </a:p>
        </p:txBody>
      </p:sp>
      <p:pic>
        <p:nvPicPr>
          <p:cNvPr id="6" name="Picture 5"/>
          <p:cNvPicPr>
            <a:picLocks noChangeAspect="1"/>
          </p:cNvPicPr>
          <p:nvPr/>
        </p:nvPicPr>
        <p:blipFill>
          <a:blip r:embed="rId2"/>
          <a:stretch>
            <a:fillRect/>
          </a:stretch>
        </p:blipFill>
        <p:spPr>
          <a:xfrm>
            <a:off x="304800" y="2743200"/>
            <a:ext cx="8273845" cy="1676400"/>
          </a:xfrm>
          <a:prstGeom prst="rect">
            <a:avLst/>
          </a:prstGeom>
        </p:spPr>
      </p:pic>
    </p:spTree>
    <p:extLst>
      <p:ext uri="{BB962C8B-B14F-4D97-AF65-F5344CB8AC3E}">
        <p14:creationId xmlns:p14="http://schemas.microsoft.com/office/powerpoint/2010/main" val="139495185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 Gains and Losses in Revenues</a:t>
            </a:r>
          </a:p>
        </p:txBody>
      </p:sp>
      <p:sp>
        <p:nvSpPr>
          <p:cNvPr id="3" name="Content Placeholder 2"/>
          <p:cNvSpPr>
            <a:spLocks noGrp="1"/>
          </p:cNvSpPr>
          <p:nvPr>
            <p:ph idx="1"/>
          </p:nvPr>
        </p:nvSpPr>
        <p:spPr/>
        <p:txBody>
          <a:bodyPr/>
          <a:lstStyle/>
          <a:p>
            <a:pPr latinLnBrk="0" hangingPunct="0"/>
            <a:r>
              <a:rPr lang="en-US" dirty="0"/>
              <a:t>How much of revenue came from gain on derivatives – should this be in EBITDA</a:t>
            </a: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177</a:t>
            </a:fld>
            <a:endParaRPr lang="ko-KR" altLang="en-US" dirty="0"/>
          </a:p>
        </p:txBody>
      </p:sp>
      <p:pic>
        <p:nvPicPr>
          <p:cNvPr id="6" name="Picture 5"/>
          <p:cNvPicPr>
            <a:picLocks noChangeAspect="1"/>
          </p:cNvPicPr>
          <p:nvPr/>
        </p:nvPicPr>
        <p:blipFill>
          <a:blip r:embed="rId2"/>
          <a:stretch>
            <a:fillRect/>
          </a:stretch>
        </p:blipFill>
        <p:spPr>
          <a:xfrm>
            <a:off x="304800" y="2743200"/>
            <a:ext cx="8273845" cy="1676400"/>
          </a:xfrm>
          <a:prstGeom prst="rect">
            <a:avLst/>
          </a:prstGeom>
        </p:spPr>
      </p:pic>
    </p:spTree>
    <p:extLst>
      <p:ext uri="{BB962C8B-B14F-4D97-AF65-F5344CB8AC3E}">
        <p14:creationId xmlns:p14="http://schemas.microsoft.com/office/powerpoint/2010/main" val="176179687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Accounting for Oil Price Contract</a:t>
            </a:r>
          </a:p>
        </p:txBody>
      </p:sp>
      <p:sp>
        <p:nvSpPr>
          <p:cNvPr id="3" name="Content Placeholder 2"/>
          <p:cNvSpPr>
            <a:spLocks noGrp="1"/>
          </p:cNvSpPr>
          <p:nvPr>
            <p:ph idx="1"/>
          </p:nvPr>
        </p:nvSpPr>
        <p:spPr/>
        <p:txBody>
          <a:bodyPr/>
          <a:lstStyle/>
          <a:p>
            <a:r>
              <a:rPr lang="en-US" dirty="0"/>
              <a:t>Oil Contract with Mark to Market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178</a:t>
            </a:fld>
            <a:endParaRPr lang="ko-KR" altLang="en-US" dirty="0"/>
          </a:p>
        </p:txBody>
      </p:sp>
      <p:pic>
        <p:nvPicPr>
          <p:cNvPr id="6" name="Picture 5"/>
          <p:cNvPicPr>
            <a:picLocks noChangeAspect="1"/>
          </p:cNvPicPr>
          <p:nvPr/>
        </p:nvPicPr>
        <p:blipFill>
          <a:blip r:embed="rId2"/>
          <a:stretch>
            <a:fillRect/>
          </a:stretch>
        </p:blipFill>
        <p:spPr>
          <a:xfrm>
            <a:off x="177527" y="2560547"/>
            <a:ext cx="8537878" cy="2649422"/>
          </a:xfrm>
          <a:prstGeom prst="rect">
            <a:avLst/>
          </a:prstGeom>
        </p:spPr>
      </p:pic>
    </p:spTree>
    <p:extLst>
      <p:ext uri="{BB962C8B-B14F-4D97-AF65-F5344CB8AC3E}">
        <p14:creationId xmlns:p14="http://schemas.microsoft.com/office/powerpoint/2010/main" val="204117446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Currency Valuation - Simple Case</a:t>
            </a:r>
          </a:p>
        </p:txBody>
      </p:sp>
      <p:sp>
        <p:nvSpPr>
          <p:cNvPr id="3" name="Content Placeholder 2"/>
          <p:cNvSpPr>
            <a:spLocks noGrp="1"/>
          </p:cNvSpPr>
          <p:nvPr>
            <p:ph idx="1"/>
          </p:nvPr>
        </p:nvSpPr>
        <p:spPr/>
        <p:txBody>
          <a:bodyPr/>
          <a:lstStyle/>
          <a:p>
            <a:r>
              <a:rPr lang="en-US" dirty="0"/>
              <a:t>Financial securities are valued at the balance sheet</a:t>
            </a:r>
          </a:p>
          <a:p>
            <a:r>
              <a:rPr lang="en-US" dirty="0"/>
              <a:t>Measured in currency of the balance sheet</a:t>
            </a:r>
          </a:p>
          <a:p>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179</a:t>
            </a:fld>
            <a:endParaRPr lang="ko-KR" altLang="en-US" dirty="0"/>
          </a:p>
        </p:txBody>
      </p:sp>
      <p:pic>
        <p:nvPicPr>
          <p:cNvPr id="5" name="Picture 4"/>
          <p:cNvPicPr>
            <a:picLocks noChangeAspect="1"/>
          </p:cNvPicPr>
          <p:nvPr/>
        </p:nvPicPr>
        <p:blipFill>
          <a:blip r:embed="rId2"/>
          <a:stretch>
            <a:fillRect/>
          </a:stretch>
        </p:blipFill>
        <p:spPr>
          <a:xfrm>
            <a:off x="1524000" y="2590800"/>
            <a:ext cx="5695950" cy="3604723"/>
          </a:xfrm>
          <a:prstGeom prst="rect">
            <a:avLst/>
          </a:prstGeom>
        </p:spPr>
      </p:pic>
    </p:spTree>
    <p:extLst>
      <p:ext uri="{BB962C8B-B14F-4D97-AF65-F5344CB8AC3E}">
        <p14:creationId xmlns:p14="http://schemas.microsoft.com/office/powerpoint/2010/main" val="883318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Limited Use of Liquidity Ratios: General S&amp;P Benchmarks </a:t>
            </a:r>
          </a:p>
        </p:txBody>
      </p:sp>
      <p:pic>
        <p:nvPicPr>
          <p:cNvPr id="4" name="Content Placeholder 3"/>
          <p:cNvPicPr>
            <a:picLocks noGrp="1" noChangeAspect="1"/>
          </p:cNvPicPr>
          <p:nvPr>
            <p:ph idx="1"/>
          </p:nvPr>
        </p:nvPicPr>
        <p:blipFill>
          <a:blip r:embed="rId2"/>
          <a:stretch>
            <a:fillRect/>
          </a:stretch>
        </p:blipFill>
        <p:spPr>
          <a:xfrm>
            <a:off x="609601" y="1360715"/>
            <a:ext cx="5867400" cy="2412242"/>
          </a:xfrm>
          <a:prstGeom prst="rect">
            <a:avLst/>
          </a:prstGeom>
        </p:spPr>
      </p:pic>
      <p:pic>
        <p:nvPicPr>
          <p:cNvPr id="5" name="Picture 4"/>
          <p:cNvPicPr>
            <a:picLocks noChangeAspect="1"/>
          </p:cNvPicPr>
          <p:nvPr/>
        </p:nvPicPr>
        <p:blipFill>
          <a:blip r:embed="rId3"/>
          <a:stretch>
            <a:fillRect/>
          </a:stretch>
        </p:blipFill>
        <p:spPr>
          <a:xfrm>
            <a:off x="2971800" y="3886200"/>
            <a:ext cx="5720043" cy="2371725"/>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a:t>
            </a:fld>
            <a:endParaRPr lang="ko-KR" altLang="en-US" dirty="0"/>
          </a:p>
        </p:txBody>
      </p:sp>
      <p:sp>
        <p:nvSpPr>
          <p:cNvPr id="3" name="TextBox 2"/>
          <p:cNvSpPr txBox="1"/>
          <p:nvPr/>
        </p:nvSpPr>
        <p:spPr>
          <a:xfrm>
            <a:off x="6705600" y="1676400"/>
            <a:ext cx="2009805" cy="646331"/>
          </a:xfrm>
          <a:prstGeom prst="rect">
            <a:avLst/>
          </a:prstGeom>
          <a:solidFill>
            <a:srgbClr val="FFFF00"/>
          </a:solidFill>
        </p:spPr>
        <p:txBody>
          <a:bodyPr wrap="square" rtlCol="0">
            <a:spAutoFit/>
          </a:bodyPr>
          <a:lstStyle/>
          <a:p>
            <a:pPr algn="l"/>
            <a:r>
              <a:rPr lang="en-GB" dirty="0"/>
              <a:t>Note that liquidity ratios are not mentioned in the table</a:t>
            </a:r>
          </a:p>
        </p:txBody>
      </p:sp>
      <p:sp>
        <p:nvSpPr>
          <p:cNvPr id="7" name="Rectangle 6"/>
          <p:cNvSpPr/>
          <p:nvPr/>
        </p:nvSpPr>
        <p:spPr>
          <a:xfrm>
            <a:off x="37618" y="4287232"/>
            <a:ext cx="2819400" cy="1569660"/>
          </a:xfrm>
          <a:prstGeom prst="rect">
            <a:avLst/>
          </a:prstGeom>
          <a:solidFill>
            <a:srgbClr val="FFFF00"/>
          </a:solidFill>
        </p:spPr>
        <p:txBody>
          <a:bodyPr wrap="square">
            <a:spAutoFit/>
          </a:bodyPr>
          <a:lstStyle/>
          <a:p>
            <a:pPr marL="0" marR="0">
              <a:spcBef>
                <a:spcPts val="0"/>
              </a:spcBef>
              <a:spcAft>
                <a:spcPts val="0"/>
              </a:spcAft>
            </a:pPr>
            <a:r>
              <a:rPr lang="en-US" dirty="0">
                <a:latin typeface="Calibri" panose="020F0502020204030204" pitchFamily="34" charset="0"/>
                <a:ea typeface="MS Mincho" panose="02020609040205080304" pitchFamily="49" charset="-128"/>
                <a:cs typeface="Times New Roman" panose="02020603050405020304" pitchFamily="18" charset="0"/>
              </a:rPr>
              <a:t>For BBB companies the debt to EBITDA ratio is 2.2 time implying that if there was no interest expense and no taxes, it would take 2.2 years to repay debt. In terms of the debt to FFO, you can compute the ratio through dividing 1 by 35.9%. This number is 2.78 years or .58 years more than the debt to EBITDA. </a:t>
            </a:r>
            <a:endParaRPr lang="en-US"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75133130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Currency Translation</a:t>
            </a:r>
          </a:p>
        </p:txBody>
      </p:sp>
      <p:sp>
        <p:nvSpPr>
          <p:cNvPr id="3" name="Content Placeholder 2"/>
          <p:cNvSpPr>
            <a:spLocks noGrp="1"/>
          </p:cNvSpPr>
          <p:nvPr>
            <p:ph idx="1"/>
          </p:nvPr>
        </p:nvSpPr>
        <p:spPr/>
        <p:txBody>
          <a:bodyPr/>
          <a:lstStyle/>
          <a:p>
            <a:pPr latinLnBrk="0" hangingPunct="0"/>
            <a:r>
              <a:rPr lang="en-US" dirty="0"/>
              <a:t>Gains and losses from currency translation are non cash items that change in value</a:t>
            </a:r>
          </a:p>
          <a:p>
            <a:pPr latinLnBrk="0" hangingPunct="0"/>
            <a:r>
              <a:rPr lang="en-US" dirty="0"/>
              <a:t>They can be either assets (investments) or liabilities (debt)</a:t>
            </a:r>
          </a:p>
          <a:p>
            <a:pPr latinLnBrk="0" hangingPunct="0"/>
            <a:r>
              <a:rPr lang="en-US" dirty="0"/>
              <a:t>Note concept of net debt</a:t>
            </a:r>
          </a:p>
          <a:p>
            <a:pPr lvl="1" eaLnBrk="0" latinLnBrk="0" hangingPunct="0"/>
            <a:r>
              <a:rPr lang="en-US" dirty="0"/>
              <a:t>Debt minus cash and cash like instruments</a:t>
            </a:r>
          </a:p>
          <a:p>
            <a:pPr lvl="1" eaLnBrk="0" latinLnBrk="0" hangingPunct="0"/>
            <a:r>
              <a:rPr lang="en-US" dirty="0"/>
              <a:t>Could use debt to repay cash</a:t>
            </a:r>
          </a:p>
          <a:p>
            <a:pPr latinLnBrk="0" hangingPunct="0"/>
            <a:r>
              <a:rPr lang="en-US" dirty="0"/>
              <a:t>Translation gains or losses become cash when the debt is repaid or the asset is sold for cash</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180</a:t>
            </a:fld>
            <a:endParaRPr lang="ko-KR" altLang="en-US" dirty="0"/>
          </a:p>
        </p:txBody>
      </p:sp>
    </p:spTree>
    <p:extLst>
      <p:ext uri="{BB962C8B-B14F-4D97-AF65-F5344CB8AC3E}">
        <p14:creationId xmlns:p14="http://schemas.microsoft.com/office/powerpoint/2010/main" val="172721379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Gain on Foreign Currency Translation</a:t>
            </a:r>
          </a:p>
        </p:txBody>
      </p:sp>
      <p:pic>
        <p:nvPicPr>
          <p:cNvPr id="5" name="Content Placeholder 4"/>
          <p:cNvPicPr>
            <a:picLocks noGrp="1" noChangeAspect="1"/>
          </p:cNvPicPr>
          <p:nvPr>
            <p:ph idx="1"/>
          </p:nvPr>
        </p:nvPicPr>
        <p:blipFill>
          <a:blip r:embed="rId2"/>
          <a:stretch>
            <a:fillRect/>
          </a:stretch>
        </p:blipFill>
        <p:spPr>
          <a:xfrm>
            <a:off x="1672713" y="1357313"/>
            <a:ext cx="5798574"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181</a:t>
            </a:fld>
            <a:endParaRPr lang="ko-KR" altLang="en-US" dirty="0"/>
          </a:p>
        </p:txBody>
      </p:sp>
    </p:spTree>
    <p:extLst>
      <p:ext uri="{BB962C8B-B14F-4D97-AF65-F5344CB8AC3E}">
        <p14:creationId xmlns:p14="http://schemas.microsoft.com/office/powerpoint/2010/main" val="283741240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Evaluating sensitivities for FX gains and losses</a:t>
            </a:r>
            <a:endParaRPr lang="en-GB" dirty="0"/>
          </a:p>
        </p:txBody>
      </p:sp>
      <p:sp>
        <p:nvSpPr>
          <p:cNvPr id="3" name="Content Placeholder 2"/>
          <p:cNvSpPr>
            <a:spLocks noGrp="1"/>
          </p:cNvSpPr>
          <p:nvPr>
            <p:ph idx="1"/>
          </p:nvPr>
        </p:nvSpPr>
        <p:spPr/>
        <p:txBody>
          <a:bodyPr>
            <a:normAutofit fontScale="85000" lnSpcReduction="10000"/>
          </a:bodyPr>
          <a:lstStyle/>
          <a:p>
            <a:pPr latinLnBrk="0" hangingPunct="0"/>
            <a:r>
              <a:rPr lang="en-US" dirty="0"/>
              <a:t>Foreign-currency-denominated debt is typically included in consolidated debt on the balance sheet at the amount of foreign currency, translated at the </a:t>
            </a:r>
            <a:r>
              <a:rPr lang="en-US" b="1" i="1" dirty="0"/>
              <a:t>spot rate on the balance-sheet date</a:t>
            </a:r>
            <a:r>
              <a:rPr lang="en-US" dirty="0"/>
              <a:t>. Many companies hedge the foreign currency exposure by entering into derivatives that fix the foreign exchange rate that will apply on the debt's repayment date. </a:t>
            </a:r>
          </a:p>
          <a:p>
            <a:pPr latinLnBrk="0" hangingPunct="0"/>
            <a:r>
              <a:rPr lang="en-US" dirty="0"/>
              <a:t>The hedged debt principal can be restated using the "locked-in" foreign exchange rate achieved through the derivative. </a:t>
            </a:r>
          </a:p>
          <a:p>
            <a:pPr latinLnBrk="0" hangingPunct="0"/>
            <a:r>
              <a:rPr lang="en-US" dirty="0"/>
              <a:t>The adjustment to re-state debt is about equivalent to the fair value of a derivative representing a foreign currency hedge of debt principal. But it may differ for various reasons. For example the derivative's fair value may also reflect liquidity and counterparty risk.</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182</a:t>
            </a:fld>
            <a:endParaRPr lang="ko-KR" altLang="en-US" dirty="0"/>
          </a:p>
        </p:txBody>
      </p:sp>
    </p:spTree>
    <p:extLst>
      <p:ext uri="{BB962C8B-B14F-4D97-AF65-F5344CB8AC3E}">
        <p14:creationId xmlns:p14="http://schemas.microsoft.com/office/powerpoint/2010/main" val="40428116"/>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Sensitivities for FX Gains and Losses</a:t>
            </a:r>
            <a:endParaRPr lang="en-GB" dirty="0"/>
          </a:p>
        </p:txBody>
      </p:sp>
      <p:sp>
        <p:nvSpPr>
          <p:cNvPr id="3" name="Content Placeholder 2"/>
          <p:cNvSpPr>
            <a:spLocks noGrp="1"/>
          </p:cNvSpPr>
          <p:nvPr>
            <p:ph idx="1"/>
          </p:nvPr>
        </p:nvSpPr>
        <p:spPr/>
        <p:txBody>
          <a:bodyPr>
            <a:normAutofit fontScale="85000" lnSpcReduction="20000"/>
          </a:bodyPr>
          <a:lstStyle/>
          <a:p>
            <a:pPr latinLnBrk="0" hangingPunct="0"/>
            <a:r>
              <a:rPr lang="en-US" dirty="0"/>
              <a:t>Companies often hedge the foreign currency exposure related to debt principal and interest simultaneously. </a:t>
            </a:r>
          </a:p>
          <a:p>
            <a:pPr latinLnBrk="0" hangingPunct="0"/>
            <a:r>
              <a:rPr lang="en-US" dirty="0"/>
              <a:t>To make an adjustment to the debt, the amount of hedged foreign-currency-denominated debt must be known (from the balance sheet). In addition the locked-in foreign exchange rate (or locked-in principal value of outstanding debt) achieved via the hedge transaction. Alternatively, the fair value of the derivative that applies only to the principal (that is, excluding any fair value associated with hedged interest payments).</a:t>
            </a:r>
          </a:p>
          <a:p>
            <a:pPr latinLnBrk="0" hangingPunct="0"/>
            <a:r>
              <a:rPr lang="en-US" dirty="0"/>
              <a:t>Retranslate foreign-currency-denominated debt using the locked-in foreign exchange rate (or adjust the balance-sheet value of debt to equal the locked-in principal value). Alternatively, add to or subtract from reported debt the fair value of the hedging instrument on the balance-sheet date.</a:t>
            </a:r>
            <a:endParaRPr lang="en-GB" dirty="0"/>
          </a:p>
          <a:p>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183</a:t>
            </a:fld>
            <a:endParaRPr lang="ko-KR" altLang="en-US" dirty="0"/>
          </a:p>
        </p:txBody>
      </p:sp>
    </p:spTree>
    <p:extLst>
      <p:ext uri="{BB962C8B-B14F-4D97-AF65-F5344CB8AC3E}">
        <p14:creationId xmlns:p14="http://schemas.microsoft.com/office/powerpoint/2010/main" val="138118969"/>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Derivative Accounting</a:t>
            </a:r>
          </a:p>
        </p:txBody>
      </p:sp>
      <p:sp>
        <p:nvSpPr>
          <p:cNvPr id="3" name="Content Placeholder 2"/>
          <p:cNvSpPr>
            <a:spLocks noGrp="1"/>
          </p:cNvSpPr>
          <p:nvPr>
            <p:ph idx="1"/>
          </p:nvPr>
        </p:nvSpPr>
        <p:spPr/>
        <p:txBody>
          <a:bodyPr>
            <a:normAutofit fontScale="92500" lnSpcReduction="20000"/>
          </a:bodyPr>
          <a:lstStyle/>
          <a:p>
            <a:r>
              <a:rPr lang="en-US" dirty="0"/>
              <a:t>Constellation Energy had stated that it was hedged. But:</a:t>
            </a:r>
          </a:p>
          <a:p>
            <a:pPr lvl="1" eaLnBrk="0" latinLnBrk="0" hangingPunct="0"/>
            <a:r>
              <a:rPr lang="en-US" dirty="0"/>
              <a:t>$282 million of lower gross margin related to our portfolio of contracts subject to mark-to-market accounting.</a:t>
            </a:r>
          </a:p>
          <a:p>
            <a:pPr lvl="1" eaLnBrk="0" latinLnBrk="0" hangingPunct="0"/>
            <a:r>
              <a:rPr lang="en-US" dirty="0"/>
              <a:t>On October 31, 2008, we discontinued the use of hedge accounting for derivative contracts that previously were accounted for as cash-flow hedges within the international commodities operation. From that date, subsequent changes in fair value of those derivative contracts have been recorded in earnings. We concluded that the combination of the decline in value associated with the previously hedged transactions together with the related balances remaining in accumulated other comprehensive income, would lead to the recognition of a net loss in one or more future periods. As such, we recognized a loss of $42 million during the fourth quarter of 2008.</a:t>
            </a:r>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184</a:t>
            </a:fld>
            <a:endParaRPr lang="ko-KR" altLang="en-US" dirty="0"/>
          </a:p>
        </p:txBody>
      </p:sp>
    </p:spTree>
    <p:extLst>
      <p:ext uri="{BB962C8B-B14F-4D97-AF65-F5344CB8AC3E}">
        <p14:creationId xmlns:p14="http://schemas.microsoft.com/office/powerpoint/2010/main" val="38481062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Problems with Debt to EBITDA – Compare FFO to Debt and Debt to EBITA</a:t>
            </a:r>
          </a:p>
        </p:txBody>
      </p:sp>
      <p:pic>
        <p:nvPicPr>
          <p:cNvPr id="4" name="Picture 3"/>
          <p:cNvPicPr>
            <a:picLocks noChangeAspect="1"/>
          </p:cNvPicPr>
          <p:nvPr/>
        </p:nvPicPr>
        <p:blipFill>
          <a:blip r:embed="rId2"/>
          <a:stretch>
            <a:fillRect/>
          </a:stretch>
        </p:blipFill>
        <p:spPr>
          <a:xfrm>
            <a:off x="152400" y="3233760"/>
            <a:ext cx="4572000" cy="3005113"/>
          </a:xfrm>
          <a:prstGeom prst="rect">
            <a:avLst/>
          </a:prstGeom>
        </p:spPr>
      </p:pic>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19</a:t>
            </a:fld>
            <a:endParaRPr lang="ko-KR" altLang="en-US" dirty="0"/>
          </a:p>
        </p:txBody>
      </p:sp>
      <p:pic>
        <p:nvPicPr>
          <p:cNvPr id="6" name="Content Placeholder 3"/>
          <p:cNvPicPr>
            <a:picLocks noGrp="1" noChangeAspect="1"/>
          </p:cNvPicPr>
          <p:nvPr>
            <p:ph idx="1"/>
          </p:nvPr>
        </p:nvPicPr>
        <p:blipFill>
          <a:blip r:embed="rId3"/>
          <a:stretch>
            <a:fillRect/>
          </a:stretch>
        </p:blipFill>
        <p:spPr>
          <a:xfrm>
            <a:off x="2813989" y="1295399"/>
            <a:ext cx="5645186" cy="1938361"/>
          </a:xfrm>
          <a:prstGeom prst="rect">
            <a:avLst/>
          </a:prstGeom>
        </p:spPr>
      </p:pic>
      <p:sp>
        <p:nvSpPr>
          <p:cNvPr id="3" name="TextBox 2"/>
          <p:cNvSpPr txBox="1"/>
          <p:nvPr/>
        </p:nvSpPr>
        <p:spPr>
          <a:xfrm>
            <a:off x="5334000" y="3657600"/>
            <a:ext cx="2743200" cy="1384995"/>
          </a:xfrm>
          <a:prstGeom prst="rect">
            <a:avLst/>
          </a:prstGeom>
          <a:solidFill>
            <a:srgbClr val="FFFF00"/>
          </a:solidFill>
        </p:spPr>
        <p:txBody>
          <a:bodyPr wrap="square" rtlCol="0">
            <a:spAutoFit/>
          </a:bodyPr>
          <a:lstStyle/>
          <a:p>
            <a:pPr algn="l"/>
            <a:r>
              <a:rPr lang="en-GB" dirty="0"/>
              <a:t>Compute the length of time to repay debt with Debt to FFO rather than Debt to EBITDA</a:t>
            </a:r>
          </a:p>
          <a:p>
            <a:pPr algn="l"/>
            <a:endParaRPr lang="en-GB" dirty="0"/>
          </a:p>
          <a:p>
            <a:pPr algn="l"/>
            <a:r>
              <a:rPr lang="en-GB" dirty="0"/>
              <a:t>Assume that Maintenance Cap Exp is 10% of EBITDA and compute length of time to repay debt.</a:t>
            </a:r>
          </a:p>
        </p:txBody>
      </p:sp>
    </p:spTree>
    <p:extLst>
      <p:ext uri="{BB962C8B-B14F-4D97-AF65-F5344CB8AC3E}">
        <p14:creationId xmlns:p14="http://schemas.microsoft.com/office/powerpoint/2010/main" val="4505133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Traditional</a:t>
            </a:r>
            <a:r>
              <a:rPr lang="fr-FR" dirty="0"/>
              <a:t> </a:t>
            </a:r>
            <a:r>
              <a:rPr lang="en-US" dirty="0"/>
              <a:t>Definitions</a:t>
            </a:r>
            <a:r>
              <a:rPr lang="fr-FR" dirty="0"/>
              <a:t> of Project Finance</a:t>
            </a:r>
            <a:endParaRPr lang="en-US" dirty="0"/>
          </a:p>
        </p:txBody>
      </p:sp>
      <p:pic>
        <p:nvPicPr>
          <p:cNvPr id="10" name="Content Placeholder 9"/>
          <p:cNvPicPr>
            <a:picLocks noGrp="1" noChangeAspect="1"/>
          </p:cNvPicPr>
          <p:nvPr>
            <p:ph idx="1"/>
          </p:nvPr>
        </p:nvPicPr>
        <p:blipFill>
          <a:blip r:embed="rId2"/>
          <a:stretch>
            <a:fillRect/>
          </a:stretch>
        </p:blipFill>
        <p:spPr>
          <a:xfrm>
            <a:off x="304800" y="1447800"/>
            <a:ext cx="8286750" cy="1730566"/>
          </a:xfrm>
          <a:prstGeom prst="rect">
            <a:avLst/>
          </a:prstGeom>
        </p:spPr>
      </p:pic>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2</a:t>
            </a:fld>
            <a:endParaRPr lang="ko-KR" altLang="en-US" dirty="0"/>
          </a:p>
        </p:txBody>
      </p:sp>
      <p:pic>
        <p:nvPicPr>
          <p:cNvPr id="11" name="Picture 10"/>
          <p:cNvPicPr>
            <a:picLocks noChangeAspect="1"/>
          </p:cNvPicPr>
          <p:nvPr/>
        </p:nvPicPr>
        <p:blipFill>
          <a:blip r:embed="rId3"/>
          <a:stretch>
            <a:fillRect/>
          </a:stretch>
        </p:blipFill>
        <p:spPr>
          <a:xfrm>
            <a:off x="428597" y="3149018"/>
            <a:ext cx="8305801" cy="1149389"/>
          </a:xfrm>
          <a:prstGeom prst="rect">
            <a:avLst/>
          </a:prstGeom>
        </p:spPr>
      </p:pic>
      <p:pic>
        <p:nvPicPr>
          <p:cNvPr id="12" name="Picture 11"/>
          <p:cNvPicPr>
            <a:picLocks noChangeAspect="1"/>
          </p:cNvPicPr>
          <p:nvPr/>
        </p:nvPicPr>
        <p:blipFill>
          <a:blip r:embed="rId4"/>
          <a:stretch>
            <a:fillRect/>
          </a:stretch>
        </p:blipFill>
        <p:spPr>
          <a:xfrm>
            <a:off x="419101" y="4495800"/>
            <a:ext cx="8305800" cy="1324113"/>
          </a:xfrm>
          <a:prstGeom prst="rect">
            <a:avLst/>
          </a:prstGeom>
        </p:spPr>
      </p:pic>
    </p:spTree>
    <p:extLst>
      <p:ext uri="{BB962C8B-B14F-4D97-AF65-F5344CB8AC3E}">
        <p14:creationId xmlns:p14="http://schemas.microsoft.com/office/powerpoint/2010/main" val="3860025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fontScale="90000"/>
          </a:bodyPr>
          <a:lstStyle/>
          <a:p>
            <a:pPr eaLnBrk="0" latinLnBrk="0" hangingPunct="0"/>
            <a:r>
              <a:rPr lang="en-US" dirty="0"/>
              <a:t>Measurement of Credit Risk with Rating Systems – How Do you Come Up with Good Rating</a:t>
            </a:r>
          </a:p>
        </p:txBody>
      </p:sp>
      <p:graphicFrame>
        <p:nvGraphicFramePr>
          <p:cNvPr id="1026" name="Object 3"/>
          <p:cNvGraphicFramePr>
            <a:graphicFrameLocks noChangeAspect="1"/>
          </p:cNvGraphicFramePr>
          <p:nvPr/>
        </p:nvGraphicFramePr>
        <p:xfrm>
          <a:off x="1752600" y="1981200"/>
          <a:ext cx="5105400" cy="4208463"/>
        </p:xfrm>
        <a:graphic>
          <a:graphicData uri="http://schemas.openxmlformats.org/presentationml/2006/ole">
            <mc:AlternateContent xmlns:mc="http://schemas.openxmlformats.org/markup-compatibility/2006">
              <mc:Choice xmlns:v="urn:schemas-microsoft-com:vml" Requires="v">
                <p:oleObj spid="_x0000_s9256" name="Worksheet" r:id="rId4" imgW="5685840" imgH="4843440" progId="Excel.Sheet.8">
                  <p:embed/>
                </p:oleObj>
              </mc:Choice>
              <mc:Fallback>
                <p:oleObj name="Worksheet" r:id="rId4" imgW="5685840" imgH="4843440" progId="Excel.Sheet.8">
                  <p:embed/>
                  <p:pic>
                    <p:nvPicPr>
                      <p:cNvPr id="1026"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981200"/>
                        <a:ext cx="5105400" cy="420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8" name="Text Box 4"/>
          <p:cNvSpPr txBox="1">
            <a:spLocks noChangeArrowheads="1"/>
          </p:cNvSpPr>
          <p:nvPr/>
        </p:nvSpPr>
        <p:spPr bwMode="auto">
          <a:xfrm>
            <a:off x="381000" y="1447800"/>
            <a:ext cx="8229600" cy="396875"/>
          </a:xfrm>
          <a:prstGeom prst="rect">
            <a:avLst/>
          </a:prstGeom>
          <a:noFill/>
          <a:ln w="9525">
            <a:noFill/>
            <a:miter lim="800000"/>
            <a:headEnd/>
            <a:tailEnd/>
          </a:ln>
        </p:spPr>
        <p:txBody>
          <a:bodyPr>
            <a:spAutoFit/>
          </a:bodyPr>
          <a:lstStyle/>
          <a:p>
            <a:pPr>
              <a:spcBef>
                <a:spcPct val="50000"/>
              </a:spcBef>
            </a:pPr>
            <a:r>
              <a:rPr lang="en-US" sz="2000" b="1" dirty="0"/>
              <a:t>Map of Internal Ratings to Public Rating Agencies</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20</a:t>
            </a:fld>
            <a:endParaRPr lang="ko-KR" altLang="en-US" dirty="0"/>
          </a:p>
        </p:txBody>
      </p:sp>
      <p:cxnSp>
        <p:nvCxnSpPr>
          <p:cNvPr id="4" name="Straight Connector 3"/>
          <p:cNvCxnSpPr/>
          <p:nvPr/>
        </p:nvCxnSpPr>
        <p:spPr>
          <a:xfrm>
            <a:off x="669753" y="4062170"/>
            <a:ext cx="7620000" cy="0"/>
          </a:xfrm>
          <a:prstGeom prst="line">
            <a:avLst/>
          </a:prstGeom>
          <a:ln w="82550"/>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010400" y="2743200"/>
            <a:ext cx="1600200" cy="707886"/>
          </a:xfrm>
          <a:prstGeom prst="rect">
            <a:avLst/>
          </a:prstGeom>
          <a:noFill/>
        </p:spPr>
        <p:txBody>
          <a:bodyPr wrap="square" rtlCol="0">
            <a:spAutoFit/>
          </a:bodyPr>
          <a:lstStyle/>
          <a:p>
            <a:r>
              <a:rPr lang="en-US" sz="2000" dirty="0">
                <a:highlight>
                  <a:srgbClr val="FFFF00"/>
                </a:highlight>
              </a:rPr>
              <a:t>Investment Grade</a:t>
            </a:r>
          </a:p>
        </p:txBody>
      </p:sp>
      <p:sp>
        <p:nvSpPr>
          <p:cNvPr id="6" name="TextBox 5"/>
          <p:cNvSpPr txBox="1"/>
          <p:nvPr/>
        </p:nvSpPr>
        <p:spPr>
          <a:xfrm>
            <a:off x="7086600" y="4648200"/>
            <a:ext cx="1371600" cy="400110"/>
          </a:xfrm>
          <a:prstGeom prst="rect">
            <a:avLst/>
          </a:prstGeom>
          <a:noFill/>
        </p:spPr>
        <p:txBody>
          <a:bodyPr wrap="square" rtlCol="0">
            <a:spAutoFit/>
          </a:bodyPr>
          <a:lstStyle/>
          <a:p>
            <a:r>
              <a:rPr lang="en-US" sz="2000" dirty="0">
                <a:highlight>
                  <a:srgbClr val="FFFF00"/>
                </a:highlight>
              </a:rPr>
              <a:t>Junk</a:t>
            </a:r>
          </a:p>
        </p:txBody>
      </p:sp>
    </p:spTree>
    <p:extLst>
      <p:ext uri="{BB962C8B-B14F-4D97-AF65-F5344CB8AC3E}">
        <p14:creationId xmlns:p14="http://schemas.microsoft.com/office/powerpoint/2010/main" val="1054034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Finance ties to BBB- (Baa3)</a:t>
            </a:r>
          </a:p>
        </p:txBody>
      </p:sp>
      <p:pic>
        <p:nvPicPr>
          <p:cNvPr id="5" name="Content Placeholder 4"/>
          <p:cNvPicPr>
            <a:picLocks noGrp="1" noChangeAspect="1"/>
          </p:cNvPicPr>
          <p:nvPr>
            <p:ph idx="1"/>
          </p:nvPr>
        </p:nvPicPr>
        <p:blipFill>
          <a:blip r:embed="rId2"/>
          <a:stretch>
            <a:fillRect/>
          </a:stretch>
        </p:blipFill>
        <p:spPr>
          <a:xfrm>
            <a:off x="838200" y="1291765"/>
            <a:ext cx="7162800" cy="485374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21</a:t>
            </a:fld>
            <a:endParaRPr lang="ko-KR" altLang="en-US" dirty="0"/>
          </a:p>
        </p:txBody>
      </p:sp>
      <p:cxnSp>
        <p:nvCxnSpPr>
          <p:cNvPr id="7" name="Straight Connector 6"/>
          <p:cNvCxnSpPr/>
          <p:nvPr/>
        </p:nvCxnSpPr>
        <p:spPr>
          <a:xfrm>
            <a:off x="4267200" y="1828800"/>
            <a:ext cx="0" cy="2819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76688" y="1781888"/>
            <a:ext cx="2819400" cy="400110"/>
          </a:xfrm>
          <a:prstGeom prst="rect">
            <a:avLst/>
          </a:prstGeom>
          <a:noFill/>
        </p:spPr>
        <p:txBody>
          <a:bodyPr wrap="square" rtlCol="0">
            <a:spAutoFit/>
          </a:bodyPr>
          <a:lstStyle/>
          <a:p>
            <a:r>
              <a:rPr lang="en-US" sz="2000" dirty="0">
                <a:highlight>
                  <a:srgbClr val="FFFF00"/>
                </a:highlight>
              </a:rPr>
              <a:t>Investment Grade</a:t>
            </a:r>
          </a:p>
        </p:txBody>
      </p:sp>
      <p:sp>
        <p:nvSpPr>
          <p:cNvPr id="9" name="TextBox 8"/>
          <p:cNvSpPr txBox="1"/>
          <p:nvPr/>
        </p:nvSpPr>
        <p:spPr>
          <a:xfrm>
            <a:off x="4991099" y="1904999"/>
            <a:ext cx="1676400" cy="400110"/>
          </a:xfrm>
          <a:prstGeom prst="rect">
            <a:avLst/>
          </a:prstGeom>
          <a:noFill/>
        </p:spPr>
        <p:txBody>
          <a:bodyPr wrap="square" rtlCol="0">
            <a:spAutoFit/>
          </a:bodyPr>
          <a:lstStyle/>
          <a:p>
            <a:r>
              <a:rPr lang="en-US" sz="2000" dirty="0">
                <a:highlight>
                  <a:srgbClr val="FFFF00"/>
                </a:highlight>
              </a:rPr>
              <a:t>Junk</a:t>
            </a:r>
          </a:p>
        </p:txBody>
      </p:sp>
    </p:spTree>
    <p:extLst>
      <p:ext uri="{BB962C8B-B14F-4D97-AF65-F5344CB8AC3E}">
        <p14:creationId xmlns:p14="http://schemas.microsoft.com/office/powerpoint/2010/main" val="179703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 Rating the Default Risk on a Marriage</a:t>
            </a:r>
          </a:p>
        </p:txBody>
      </p:sp>
      <p:sp>
        <p:nvSpPr>
          <p:cNvPr id="3" name="Content Placeholder 2"/>
          <p:cNvSpPr>
            <a:spLocks noGrp="1"/>
          </p:cNvSpPr>
          <p:nvPr>
            <p:ph idx="1"/>
          </p:nvPr>
        </p:nvSpPr>
        <p:spPr/>
        <p:txBody>
          <a:bodyPr>
            <a:normAutofit lnSpcReduction="10000"/>
          </a:bodyPr>
          <a:lstStyle/>
          <a:p>
            <a:pPr latinLnBrk="0" hangingPunct="0"/>
            <a:r>
              <a:rPr lang="en-US" dirty="0"/>
              <a:t>Default risk is the probability of default</a:t>
            </a:r>
          </a:p>
          <a:p>
            <a:pPr latinLnBrk="0" hangingPunct="0"/>
            <a:r>
              <a:rPr lang="en-US" dirty="0"/>
              <a:t>Some say you would be a fool to predict the default risk for very long-term loans</a:t>
            </a:r>
          </a:p>
          <a:p>
            <a:pPr latinLnBrk="0" hangingPunct="0"/>
            <a:r>
              <a:rPr lang="en-US" dirty="0"/>
              <a:t>You could just use averages without adjusting for risk – that is like the first table.</a:t>
            </a:r>
          </a:p>
          <a:p>
            <a:pPr latinLnBrk="0" hangingPunct="0"/>
            <a:r>
              <a:rPr lang="en-US" dirty="0"/>
              <a:t>You could adjust the rating on the marriage for factors such as age, income, family history etc. This is what the business classification is supposed to do.</a:t>
            </a:r>
          </a:p>
          <a:p>
            <a:pPr latinLnBrk="0" hangingPunct="0"/>
            <a:r>
              <a:rPr lang="en-US" dirty="0"/>
              <a:t>It is not a good idea to discuss the risk rating before you get married.</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22</a:t>
            </a:fld>
            <a:endParaRPr lang="ko-KR" altLang="en-US" dirty="0"/>
          </a:p>
        </p:txBody>
      </p:sp>
    </p:spTree>
    <p:extLst>
      <p:ext uri="{BB962C8B-B14F-4D97-AF65-F5344CB8AC3E}">
        <p14:creationId xmlns:p14="http://schemas.microsoft.com/office/powerpoint/2010/main" val="2287997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rmAutofit fontScale="90000"/>
          </a:bodyPr>
          <a:lstStyle/>
          <a:p>
            <a:pPr eaLnBrk="0" latinLnBrk="0" hangingPunct="0"/>
            <a:r>
              <a:rPr lang="en-US" dirty="0"/>
              <a:t> Buffer for Coverage of Debt Service in Project Finance (DSCR)</a:t>
            </a:r>
          </a:p>
        </p:txBody>
      </p:sp>
      <p:sp>
        <p:nvSpPr>
          <p:cNvPr id="80899" name="Rectangle 3"/>
          <p:cNvSpPr>
            <a:spLocks noGrp="1" noChangeArrowheads="1"/>
          </p:cNvSpPr>
          <p:nvPr>
            <p:ph idx="1"/>
          </p:nvPr>
        </p:nvSpPr>
        <p:spPr/>
        <p:txBody>
          <a:bodyPr>
            <a:noAutofit/>
          </a:bodyPr>
          <a:lstStyle/>
          <a:p>
            <a:pPr marL="342900" indent="-342900" latinLnBrk="0" hangingPunct="0">
              <a:lnSpc>
                <a:spcPct val="90000"/>
              </a:lnSpc>
            </a:pPr>
            <a:r>
              <a:rPr lang="en-US" sz="2000" dirty="0"/>
              <a:t>Alternative Debt Service Coverage Ratios for Different Types of Projects</a:t>
            </a:r>
          </a:p>
          <a:p>
            <a:pPr marL="712186" lvl="1" indent="-342900" latinLnBrk="0" hangingPunct="0">
              <a:lnSpc>
                <a:spcPct val="90000"/>
              </a:lnSpc>
            </a:pPr>
            <a:r>
              <a:rPr lang="en-US" sz="1631" dirty="0"/>
              <a:t>Electric Power with Fixed Contract: 	 	1.3-1.4</a:t>
            </a:r>
          </a:p>
          <a:p>
            <a:pPr marL="712186" lvl="1" indent="-342900" latinLnBrk="0" hangingPunct="0">
              <a:lnSpc>
                <a:spcPct val="90000"/>
              </a:lnSpc>
            </a:pPr>
            <a:r>
              <a:rPr lang="en-US" sz="1631" dirty="0"/>
              <a:t>Resources with volatile prices:			1.5-2.0</a:t>
            </a:r>
          </a:p>
          <a:p>
            <a:pPr marL="712186" lvl="1" indent="-342900" latinLnBrk="0" hangingPunct="0">
              <a:lnSpc>
                <a:spcPct val="90000"/>
              </a:lnSpc>
            </a:pPr>
            <a:r>
              <a:rPr lang="en-US" sz="1631" dirty="0"/>
              <a:t>Telecoms with volume risk:			1.5-2.0</a:t>
            </a:r>
          </a:p>
          <a:p>
            <a:pPr marL="712186" lvl="1" indent="-342900" latinLnBrk="0" hangingPunct="0">
              <a:lnSpc>
                <a:spcPct val="90000"/>
              </a:lnSpc>
            </a:pPr>
            <a:r>
              <a:rPr lang="en-US" sz="1631" dirty="0"/>
              <a:t>Infrastructure availability payment or traffic:	1.2-1.6</a:t>
            </a:r>
          </a:p>
          <a:p>
            <a:pPr marL="342900" indent="-342900" latinLnBrk="0" hangingPunct="0">
              <a:lnSpc>
                <a:spcPct val="90000"/>
              </a:lnSpc>
            </a:pPr>
            <a:endParaRPr lang="en-US" sz="2000" dirty="0"/>
          </a:p>
          <a:p>
            <a:pPr marL="342900" indent="-342900" latinLnBrk="0" hangingPunct="0">
              <a:lnSpc>
                <a:spcPct val="90000"/>
              </a:lnSpc>
            </a:pPr>
            <a:r>
              <a:rPr lang="en-US" sz="2000" dirty="0"/>
              <a:t>At a minimum, investment-grade </a:t>
            </a:r>
            <a:r>
              <a:rPr lang="en-US" sz="2000" dirty="0">
                <a:solidFill>
                  <a:srgbClr val="FF0000"/>
                </a:solidFill>
              </a:rPr>
              <a:t>merchant projects</a:t>
            </a:r>
            <a:r>
              <a:rPr lang="en-US" sz="2000" dirty="0"/>
              <a:t> probably will have to exceed a </a:t>
            </a:r>
            <a:r>
              <a:rPr lang="en-US" sz="2000" dirty="0">
                <a:solidFill>
                  <a:srgbClr val="0066FF"/>
                </a:solidFill>
              </a:rPr>
              <a:t>2.0x</a:t>
            </a:r>
            <a:r>
              <a:rPr lang="en-US" sz="2000" dirty="0"/>
              <a:t> annual DSCR through debt maturity, but also show steadily increasing ratios. Even with</a:t>
            </a:r>
            <a:r>
              <a:rPr lang="en-US" sz="2000" dirty="0">
                <a:solidFill>
                  <a:srgbClr val="0066FF"/>
                </a:solidFill>
              </a:rPr>
              <a:t> 2.0x</a:t>
            </a:r>
            <a:r>
              <a:rPr lang="en-US" sz="2000" dirty="0"/>
              <a:t> coverage levels, Standard &amp; Poor's will need to be satisfied that the scenarios behind such forecasts are defensible. Hence, Standard &amp; Poor's may rely on more conservative scenarios when determining its rating levels.</a:t>
            </a:r>
          </a:p>
          <a:p>
            <a:pPr marL="342900" indent="-342900" latinLnBrk="0" hangingPunct="0">
              <a:lnSpc>
                <a:spcPct val="90000"/>
              </a:lnSpc>
            </a:pPr>
            <a:endParaRPr lang="en-US" sz="2000" dirty="0"/>
          </a:p>
          <a:p>
            <a:pPr marL="342900" indent="-342900" latinLnBrk="0" hangingPunct="0">
              <a:lnSpc>
                <a:spcPct val="90000"/>
              </a:lnSpc>
            </a:pPr>
            <a:r>
              <a:rPr lang="en-US" sz="2000" dirty="0"/>
              <a:t>For more traditional </a:t>
            </a:r>
            <a:r>
              <a:rPr lang="en-US" sz="2000" dirty="0">
                <a:solidFill>
                  <a:srgbClr val="FF0000"/>
                </a:solidFill>
              </a:rPr>
              <a:t>contract revenue</a:t>
            </a:r>
            <a:r>
              <a:rPr lang="en-US" sz="2000" dirty="0"/>
              <a:t> driven projects, minimum base case coverage levels should exceed </a:t>
            </a:r>
            <a:r>
              <a:rPr lang="en-US" sz="2000" dirty="0">
                <a:solidFill>
                  <a:srgbClr val="0066FF"/>
                </a:solidFill>
              </a:rPr>
              <a:t>1.3x</a:t>
            </a:r>
            <a:r>
              <a:rPr lang="en-US" sz="2000" dirty="0"/>
              <a:t> to </a:t>
            </a:r>
            <a:r>
              <a:rPr lang="en-US" sz="2000" dirty="0">
                <a:solidFill>
                  <a:srgbClr val="0066FF"/>
                </a:solidFill>
              </a:rPr>
              <a:t>1.5x</a:t>
            </a:r>
            <a:r>
              <a:rPr lang="en-US" sz="2000" dirty="0"/>
              <a:t> levels for investment-grade.</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23</a:t>
            </a:fld>
            <a:endParaRPr lang="ko-KR" altLang="en-US" dirty="0"/>
          </a:p>
        </p:txBody>
      </p:sp>
    </p:spTree>
    <p:extLst>
      <p:ext uri="{BB962C8B-B14F-4D97-AF65-F5344CB8AC3E}">
        <p14:creationId xmlns:p14="http://schemas.microsoft.com/office/powerpoint/2010/main" val="1521613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Use of Ratios Different Ratios in Different Industries: DSCR and Credit Ratings in Project Finance</a:t>
            </a:r>
          </a:p>
        </p:txBody>
      </p:sp>
      <p:sp>
        <p:nvSpPr>
          <p:cNvPr id="3" name="Content Placeholder 2"/>
          <p:cNvSpPr>
            <a:spLocks noGrp="1"/>
          </p:cNvSpPr>
          <p:nvPr>
            <p:ph idx="1"/>
          </p:nvPr>
        </p:nvSpPr>
        <p:spPr/>
        <p:txBody>
          <a:bodyPr/>
          <a:lstStyle/>
          <a:p>
            <a:r>
              <a:rPr lang="en-US" dirty="0"/>
              <a:t>Target rating of BBB-</a:t>
            </a:r>
          </a:p>
          <a:p>
            <a:r>
              <a:rPr lang="en-US" dirty="0"/>
              <a:t>Target DSCR or LLCR</a:t>
            </a:r>
          </a:p>
          <a:p>
            <a:r>
              <a:rPr lang="en-US" dirty="0"/>
              <a:t>Example of Toll-roads</a:t>
            </a:r>
          </a:p>
        </p:txBody>
      </p:sp>
      <p:pic>
        <p:nvPicPr>
          <p:cNvPr id="4" name="Picture 3"/>
          <p:cNvPicPr>
            <a:picLocks noChangeAspect="1"/>
          </p:cNvPicPr>
          <p:nvPr/>
        </p:nvPicPr>
        <p:blipFill>
          <a:blip r:embed="rId2"/>
          <a:stretch>
            <a:fillRect/>
          </a:stretch>
        </p:blipFill>
        <p:spPr>
          <a:xfrm>
            <a:off x="1389453" y="3124200"/>
            <a:ext cx="6365096" cy="3162320"/>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24</a:t>
            </a:fld>
            <a:endParaRPr lang="ko-KR" altLang="en-US" dirty="0"/>
          </a:p>
        </p:txBody>
      </p:sp>
      <p:cxnSp>
        <p:nvCxnSpPr>
          <p:cNvPr id="8" name="Connector: Curved 7"/>
          <p:cNvCxnSpPr/>
          <p:nvPr/>
        </p:nvCxnSpPr>
        <p:spPr>
          <a:xfrm rot="5400000">
            <a:off x="2895600" y="5791200"/>
            <a:ext cx="533400" cy="76200"/>
          </a:xfrm>
          <a:prstGeom prst="curved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437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a:r>
              <a:rPr lang="en-US" dirty="0"/>
              <a:t>Complexities in Corporate Finance - Alternate S&amp;P Guidelines Depending on Business Risk Profile</a:t>
            </a:r>
          </a:p>
        </p:txBody>
      </p:sp>
      <p:pic>
        <p:nvPicPr>
          <p:cNvPr id="5" name="Content Placeholder 4"/>
          <p:cNvPicPr>
            <a:picLocks noGrp="1" noChangeAspect="1"/>
          </p:cNvPicPr>
          <p:nvPr>
            <p:ph idx="1"/>
          </p:nvPr>
        </p:nvPicPr>
        <p:blipFill>
          <a:blip r:embed="rId2"/>
          <a:stretch>
            <a:fillRect/>
          </a:stretch>
        </p:blipFill>
        <p:spPr>
          <a:xfrm>
            <a:off x="908091" y="1014248"/>
            <a:ext cx="6919089"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25</a:t>
            </a:fld>
            <a:endParaRPr lang="ko-KR" altLang="en-US" dirty="0"/>
          </a:p>
        </p:txBody>
      </p:sp>
      <p:cxnSp>
        <p:nvCxnSpPr>
          <p:cNvPr id="6" name="Straight Arrow Connector 5"/>
          <p:cNvCxnSpPr>
            <a:cxnSpLocks/>
          </p:cNvCxnSpPr>
          <p:nvPr/>
        </p:nvCxnSpPr>
        <p:spPr>
          <a:xfrm flipH="1" flipV="1">
            <a:off x="3962400" y="2606618"/>
            <a:ext cx="1828800" cy="91440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p:cNvCxnSpPr>
          <p:nvPr/>
        </p:nvCxnSpPr>
        <p:spPr>
          <a:xfrm flipH="1" flipV="1">
            <a:off x="4038600" y="4800600"/>
            <a:ext cx="2819400" cy="85556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a:xfrm flipH="1" flipV="1">
            <a:off x="4876800" y="2606618"/>
            <a:ext cx="1981200" cy="850106"/>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6068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Ratings, Business Risk and Financial Risk</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26</a:t>
            </a:fld>
            <a:endParaRPr lang="ko-KR" altLang="en-US" dirty="0"/>
          </a:p>
        </p:txBody>
      </p:sp>
      <p:pic>
        <p:nvPicPr>
          <p:cNvPr id="5" name="Content Placeholder 4"/>
          <p:cNvPicPr>
            <a:picLocks noGrp="1" noChangeAspect="1" noChangeArrowheads="1"/>
          </p:cNvPicPr>
          <p:nvPr>
            <p:ph idx="1"/>
          </p:nvPr>
        </p:nvPicPr>
        <p:blipFill>
          <a:blip r:embed="rId2" cstate="print"/>
          <a:srcRect/>
          <a:stretch>
            <a:fillRect/>
          </a:stretch>
        </p:blipFill>
        <p:spPr bwMode="auto">
          <a:xfrm>
            <a:off x="838200" y="2116724"/>
            <a:ext cx="8094632" cy="3358064"/>
          </a:xfrm>
          <a:prstGeom prst="rect">
            <a:avLst/>
          </a:prstGeom>
          <a:noFill/>
          <a:ln w="12700">
            <a:noFill/>
            <a:miter lim="800000"/>
            <a:headEnd type="none" w="sm" len="sm"/>
            <a:tailEnd type="none" w="sm" len="sm"/>
          </a:ln>
        </p:spPr>
      </p:pic>
      <p:cxnSp>
        <p:nvCxnSpPr>
          <p:cNvPr id="6" name="Connector: Elbow 5"/>
          <p:cNvCxnSpPr>
            <a:cxnSpLocks/>
          </p:cNvCxnSpPr>
          <p:nvPr/>
        </p:nvCxnSpPr>
        <p:spPr>
          <a:xfrm>
            <a:off x="3886200" y="5474788"/>
            <a:ext cx="3200400" cy="12700"/>
          </a:xfrm>
          <a:prstGeom prst="bent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82465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fontScale="90000"/>
          </a:bodyPr>
          <a:lstStyle/>
          <a:p>
            <a:pPr eaLnBrk="0" latinLnBrk="0" hangingPunct="0"/>
            <a:r>
              <a:rPr lang="en-US" dirty="0"/>
              <a:t>Use of Financial Ratios in Corporate Analysis - Credit Rating Standards and Business Risk</a:t>
            </a:r>
          </a:p>
        </p:txBody>
      </p:sp>
      <p:pic>
        <p:nvPicPr>
          <p:cNvPr id="71683" name="Picture 3"/>
          <p:cNvPicPr>
            <a:picLocks noGrp="1" noChangeAspect="1" noChangeArrowheads="1"/>
          </p:cNvPicPr>
          <p:nvPr>
            <p:ph idx="1"/>
          </p:nvPr>
        </p:nvPicPr>
        <p:blipFill>
          <a:blip r:embed="rId3" cstate="print"/>
          <a:srcRect/>
          <a:stretch>
            <a:fillRect/>
          </a:stretch>
        </p:blipFill>
        <p:spPr>
          <a:xfrm>
            <a:off x="2057400" y="1219199"/>
            <a:ext cx="4343400" cy="5522134"/>
          </a:xfrm>
          <a:noFill/>
        </p:spPr>
      </p:pic>
      <p:sp>
        <p:nvSpPr>
          <p:cNvPr id="71685" name="Line 5"/>
          <p:cNvSpPr>
            <a:spLocks noChangeShapeType="1"/>
          </p:cNvSpPr>
          <p:nvPr/>
        </p:nvSpPr>
        <p:spPr bwMode="auto">
          <a:xfrm>
            <a:off x="3733799" y="1981200"/>
            <a:ext cx="1752601" cy="838200"/>
          </a:xfrm>
          <a:prstGeom prst="line">
            <a:avLst/>
          </a:prstGeom>
          <a:noFill/>
          <a:ln w="12700">
            <a:solidFill>
              <a:schemeClr val="tx1"/>
            </a:solidFill>
            <a:round/>
            <a:headEnd type="none" w="sm" len="sm"/>
            <a:tailEnd type="triangle" w="sm" len="sm"/>
          </a:ln>
        </p:spPr>
        <p:txBody>
          <a:bodyPr/>
          <a:lstStyle/>
          <a:p>
            <a:endParaRPr lang="en-US"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27</a:t>
            </a:fld>
            <a:endParaRPr lang="ko-KR" altLang="en-US" dirty="0"/>
          </a:p>
        </p:txBody>
      </p:sp>
    </p:spTree>
    <p:extLst>
      <p:ext uri="{BB962C8B-B14F-4D97-AF65-F5344CB8AC3E}">
        <p14:creationId xmlns:p14="http://schemas.microsoft.com/office/powerpoint/2010/main" val="8365884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 Benchmarks</a:t>
            </a:r>
          </a:p>
        </p:txBody>
      </p:sp>
      <p:pic>
        <p:nvPicPr>
          <p:cNvPr id="5" name="Content Placeholder 4"/>
          <p:cNvPicPr>
            <a:picLocks noGrp="1" noChangeAspect="1"/>
          </p:cNvPicPr>
          <p:nvPr>
            <p:ph idx="1"/>
          </p:nvPr>
        </p:nvPicPr>
        <p:blipFill>
          <a:blip r:embed="rId2"/>
          <a:stretch>
            <a:fillRect/>
          </a:stretch>
        </p:blipFill>
        <p:spPr>
          <a:xfrm>
            <a:off x="1828800" y="1219200"/>
            <a:ext cx="5005387" cy="236475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28</a:t>
            </a:fld>
            <a:endParaRPr lang="ko-KR" altLang="en-US" dirty="0"/>
          </a:p>
        </p:txBody>
      </p:sp>
      <p:pic>
        <p:nvPicPr>
          <p:cNvPr id="6" name="Picture 5"/>
          <p:cNvPicPr>
            <a:picLocks noChangeAspect="1"/>
          </p:cNvPicPr>
          <p:nvPr/>
        </p:nvPicPr>
        <p:blipFill>
          <a:blip r:embed="rId3"/>
          <a:stretch>
            <a:fillRect/>
          </a:stretch>
        </p:blipFill>
        <p:spPr>
          <a:xfrm>
            <a:off x="1851581" y="3733800"/>
            <a:ext cx="4552950" cy="2448439"/>
          </a:xfrm>
          <a:prstGeom prst="rect">
            <a:avLst/>
          </a:prstGeom>
        </p:spPr>
      </p:pic>
    </p:spTree>
    <p:extLst>
      <p:ext uri="{BB962C8B-B14F-4D97-AF65-F5344CB8AC3E}">
        <p14:creationId xmlns:p14="http://schemas.microsoft.com/office/powerpoint/2010/main" val="2292617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Detailed Benchmarks Continued</a:t>
            </a:r>
          </a:p>
        </p:txBody>
      </p:sp>
      <p:pic>
        <p:nvPicPr>
          <p:cNvPr id="5" name="Content Placeholder 4"/>
          <p:cNvPicPr>
            <a:picLocks noGrp="1" noChangeAspect="1"/>
          </p:cNvPicPr>
          <p:nvPr>
            <p:ph idx="1"/>
          </p:nvPr>
        </p:nvPicPr>
        <p:blipFill>
          <a:blip r:embed="rId2"/>
          <a:stretch>
            <a:fillRect/>
          </a:stretch>
        </p:blipFill>
        <p:spPr>
          <a:xfrm>
            <a:off x="1852612" y="2374106"/>
            <a:ext cx="5438775" cy="289560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29</a:t>
            </a:fld>
            <a:endParaRPr lang="ko-KR" altLang="en-US" dirty="0"/>
          </a:p>
        </p:txBody>
      </p:sp>
      <p:sp>
        <p:nvSpPr>
          <p:cNvPr id="6" name="TextBox 5"/>
          <p:cNvSpPr txBox="1"/>
          <p:nvPr/>
        </p:nvSpPr>
        <p:spPr>
          <a:xfrm>
            <a:off x="5867400" y="1371600"/>
            <a:ext cx="2667000" cy="461665"/>
          </a:xfrm>
          <a:prstGeom prst="rect">
            <a:avLst/>
          </a:prstGeom>
          <a:solidFill>
            <a:srgbClr val="FFFF00"/>
          </a:solidFill>
        </p:spPr>
        <p:txBody>
          <a:bodyPr wrap="square" rtlCol="0">
            <a:spAutoFit/>
          </a:bodyPr>
          <a:lstStyle/>
          <a:p>
            <a:r>
              <a:rPr lang="en-US" dirty="0"/>
              <a:t>Start with the business risk and then find the row with the index function</a:t>
            </a:r>
          </a:p>
        </p:txBody>
      </p:sp>
      <p:cxnSp>
        <p:nvCxnSpPr>
          <p:cNvPr id="8" name="Straight Arrow Connector 7"/>
          <p:cNvCxnSpPr>
            <a:cxnSpLocks/>
            <a:stCxn id="6" idx="1"/>
          </p:cNvCxnSpPr>
          <p:nvPr/>
        </p:nvCxnSpPr>
        <p:spPr>
          <a:xfrm flipH="1">
            <a:off x="2667000" y="1602433"/>
            <a:ext cx="3200400" cy="20551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6800" y="5562600"/>
            <a:ext cx="3505200" cy="276999"/>
          </a:xfrm>
          <a:prstGeom prst="rect">
            <a:avLst/>
          </a:prstGeom>
          <a:solidFill>
            <a:srgbClr val="FFFF00"/>
          </a:solidFill>
        </p:spPr>
        <p:txBody>
          <a:bodyPr wrap="square" rtlCol="0">
            <a:spAutoFit/>
          </a:bodyPr>
          <a:lstStyle/>
          <a:p>
            <a:r>
              <a:rPr lang="en-US" dirty="0"/>
              <a:t>Use the Interpolate Function to Find the Rating</a:t>
            </a:r>
          </a:p>
        </p:txBody>
      </p:sp>
      <p:cxnSp>
        <p:nvCxnSpPr>
          <p:cNvPr id="12" name="Straight Arrow Connector 11"/>
          <p:cNvCxnSpPr/>
          <p:nvPr/>
        </p:nvCxnSpPr>
        <p:spPr>
          <a:xfrm flipV="1">
            <a:off x="1852612" y="3733800"/>
            <a:ext cx="2490788" cy="1828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0406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189700" y="1120139"/>
            <a:ext cx="6553200" cy="5343379"/>
          </a:xfrm>
          <a:prstGeom prst="rect">
            <a:avLst/>
          </a:prstGeom>
        </p:spPr>
      </p:pic>
      <p:sp>
        <p:nvSpPr>
          <p:cNvPr id="12" name="Title 11"/>
          <p:cNvSpPr>
            <a:spLocks noGrp="1"/>
          </p:cNvSpPr>
          <p:nvPr>
            <p:ph type="title"/>
          </p:nvPr>
        </p:nvSpPr>
        <p:spPr/>
        <p:txBody>
          <a:bodyPr/>
          <a:lstStyle/>
          <a:p>
            <a:r>
              <a:rPr lang="en-US" dirty="0"/>
              <a:t>City is Like a Corporation</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3</a:t>
            </a:fld>
            <a:endParaRPr lang="ko-KR" altLang="en-US" dirty="0"/>
          </a:p>
        </p:txBody>
      </p:sp>
      <p:sp>
        <p:nvSpPr>
          <p:cNvPr id="14" name="TextBox 13"/>
          <p:cNvSpPr txBox="1"/>
          <p:nvPr/>
        </p:nvSpPr>
        <p:spPr>
          <a:xfrm>
            <a:off x="228600" y="1535827"/>
            <a:ext cx="1752600" cy="1200329"/>
          </a:xfrm>
          <a:prstGeom prst="rect">
            <a:avLst/>
          </a:prstGeom>
          <a:solidFill>
            <a:srgbClr val="FFFF00"/>
          </a:solidFill>
        </p:spPr>
        <p:txBody>
          <a:bodyPr wrap="square" rtlCol="0">
            <a:spAutoFit/>
          </a:bodyPr>
          <a:lstStyle/>
          <a:p>
            <a:r>
              <a:rPr lang="en-US" sz="1800" dirty="0"/>
              <a:t>Individual Business or Family is like project Finance</a:t>
            </a:r>
          </a:p>
        </p:txBody>
      </p:sp>
      <p:cxnSp>
        <p:nvCxnSpPr>
          <p:cNvPr id="16" name="Straight Arrow Connector 15"/>
          <p:cNvCxnSpPr/>
          <p:nvPr/>
        </p:nvCxnSpPr>
        <p:spPr>
          <a:xfrm>
            <a:off x="1219200" y="2743200"/>
            <a:ext cx="1524000" cy="914400"/>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28600" y="4080332"/>
            <a:ext cx="1752600" cy="1200329"/>
          </a:xfrm>
          <a:prstGeom prst="rect">
            <a:avLst/>
          </a:prstGeom>
          <a:solidFill>
            <a:srgbClr val="FFFF00"/>
          </a:solidFill>
        </p:spPr>
        <p:txBody>
          <a:bodyPr wrap="square" rtlCol="0">
            <a:spAutoFit/>
          </a:bodyPr>
          <a:lstStyle/>
          <a:p>
            <a:r>
              <a:rPr lang="en-US" sz="1800" dirty="0"/>
              <a:t>Bankrupt when cannot re-finance business</a:t>
            </a:r>
          </a:p>
        </p:txBody>
      </p:sp>
    </p:spTree>
    <p:extLst>
      <p:ext uri="{BB962C8B-B14F-4D97-AF65-F5344CB8AC3E}">
        <p14:creationId xmlns:p14="http://schemas.microsoft.com/office/powerpoint/2010/main" val="40802622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pPr eaLnBrk="0" latinLnBrk="0" hangingPunct="0"/>
            <a:r>
              <a:rPr lang="en-US" dirty="0"/>
              <a:t>Use of Different Ratios in Different Industries: Example of Using Ratios to Gauge Credit Rating</a:t>
            </a:r>
          </a:p>
        </p:txBody>
      </p:sp>
      <p:sp>
        <p:nvSpPr>
          <p:cNvPr id="70659" name="Rectangle 3"/>
          <p:cNvSpPr>
            <a:spLocks noGrp="1" noChangeArrowheads="1"/>
          </p:cNvSpPr>
          <p:nvPr>
            <p:ph idx="1"/>
          </p:nvPr>
        </p:nvSpPr>
        <p:spPr/>
        <p:txBody>
          <a:bodyPr/>
          <a:lstStyle/>
          <a:p>
            <a:pPr latinLnBrk="0" hangingPunct="0"/>
            <a:r>
              <a:rPr lang="en-US" dirty="0"/>
              <a:t>The credit ratios are shown next to the achieved ratios.  Concentrate on Funds from operations ratios.</a:t>
            </a:r>
          </a:p>
        </p:txBody>
      </p:sp>
      <p:pic>
        <p:nvPicPr>
          <p:cNvPr id="70660" name="Picture 4" descr="credit measures"/>
          <p:cNvPicPr>
            <a:picLocks noChangeAspect="1" noChangeArrowheads="1"/>
          </p:cNvPicPr>
          <p:nvPr/>
        </p:nvPicPr>
        <p:blipFill>
          <a:blip r:embed="rId3" cstate="print"/>
          <a:srcRect/>
          <a:stretch>
            <a:fillRect/>
          </a:stretch>
        </p:blipFill>
        <p:spPr bwMode="auto">
          <a:xfrm>
            <a:off x="3200400" y="2400300"/>
            <a:ext cx="4800600" cy="3600450"/>
          </a:xfrm>
          <a:prstGeom prst="rect">
            <a:avLst/>
          </a:prstGeom>
          <a:noFill/>
          <a:ln w="9525">
            <a:noFill/>
            <a:miter lim="800000"/>
            <a:headEnd/>
            <a:tailEnd/>
          </a:ln>
        </p:spPr>
      </p:pic>
      <p:sp>
        <p:nvSpPr>
          <p:cNvPr id="70661" name="Text Box 5"/>
          <p:cNvSpPr txBox="1">
            <a:spLocks noChangeArrowheads="1"/>
          </p:cNvSpPr>
          <p:nvPr/>
        </p:nvSpPr>
        <p:spPr bwMode="auto">
          <a:xfrm>
            <a:off x="533400" y="3657600"/>
            <a:ext cx="2133600" cy="639763"/>
          </a:xfrm>
          <a:prstGeom prst="rect">
            <a:avLst/>
          </a:prstGeom>
          <a:solidFill>
            <a:srgbClr val="FFFF00"/>
          </a:solidFill>
          <a:ln w="12700">
            <a:noFill/>
            <a:miter lim="800000"/>
            <a:headEnd type="none" w="sm" len="sm"/>
            <a:tailEnd type="none" w="sm" len="sm"/>
          </a:ln>
        </p:spPr>
        <p:txBody>
          <a:bodyPr>
            <a:spAutoFit/>
          </a:bodyPr>
          <a:lstStyle/>
          <a:p>
            <a:pPr algn="l">
              <a:spcBef>
                <a:spcPct val="50000"/>
              </a:spcBef>
            </a:pPr>
            <a:r>
              <a:rPr lang="en-US" dirty="0"/>
              <a:t>Note that based on business profile scores published by S&amp;P</a:t>
            </a:r>
          </a:p>
        </p:txBody>
      </p:sp>
      <p:sp>
        <p:nvSpPr>
          <p:cNvPr id="70662" name="Line 6"/>
          <p:cNvSpPr>
            <a:spLocks noChangeShapeType="1"/>
          </p:cNvSpPr>
          <p:nvPr/>
        </p:nvSpPr>
        <p:spPr bwMode="auto">
          <a:xfrm>
            <a:off x="1447800" y="4572000"/>
            <a:ext cx="1905000" cy="1066800"/>
          </a:xfrm>
          <a:prstGeom prst="line">
            <a:avLst/>
          </a:prstGeom>
          <a:noFill/>
          <a:ln w="12700">
            <a:solidFill>
              <a:schemeClr val="tx1"/>
            </a:solidFill>
            <a:round/>
            <a:headEnd type="none" w="sm" len="sm"/>
            <a:tailEnd type="triangle" w="sm" len="sm"/>
          </a:ln>
        </p:spPr>
        <p:txBody>
          <a:bodyPr/>
          <a:lstStyle/>
          <a:p>
            <a:endParaRPr lang="en-US"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30</a:t>
            </a:fld>
            <a:endParaRPr lang="ko-KR" altLang="en-US" dirty="0"/>
          </a:p>
        </p:txBody>
      </p:sp>
      <p:sp>
        <p:nvSpPr>
          <p:cNvPr id="2" name="TextBox 1"/>
          <p:cNvSpPr txBox="1"/>
          <p:nvPr/>
        </p:nvSpPr>
        <p:spPr>
          <a:xfrm>
            <a:off x="3352800" y="2400300"/>
            <a:ext cx="1676400" cy="342900"/>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6719432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Credit Formula Definitions</a:t>
            </a:r>
          </a:p>
        </p:txBody>
      </p:sp>
      <p:pic>
        <p:nvPicPr>
          <p:cNvPr id="6" name="Picture 5"/>
          <p:cNvPicPr>
            <a:picLocks noChangeAspect="1"/>
          </p:cNvPicPr>
          <p:nvPr/>
        </p:nvPicPr>
        <p:blipFill>
          <a:blip r:embed="rId2"/>
          <a:stretch>
            <a:fillRect/>
          </a:stretch>
        </p:blipFill>
        <p:spPr>
          <a:xfrm>
            <a:off x="685800" y="973639"/>
            <a:ext cx="7066366" cy="5809622"/>
          </a:xfrm>
          <a:prstGeom prst="rect">
            <a:avLst/>
          </a:prstGeom>
        </p:spPr>
      </p:pic>
    </p:spTree>
    <p:extLst>
      <p:ext uri="{BB962C8B-B14F-4D97-AF65-F5344CB8AC3E}">
        <p14:creationId xmlns:p14="http://schemas.microsoft.com/office/powerpoint/2010/main" val="31304197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Formulas for Ratios - Continued</a:t>
            </a:r>
          </a:p>
        </p:txBody>
      </p:sp>
      <p:pic>
        <p:nvPicPr>
          <p:cNvPr id="4" name="Content Placeholder 3"/>
          <p:cNvPicPr>
            <a:picLocks noGrp="1" noChangeAspect="1"/>
          </p:cNvPicPr>
          <p:nvPr>
            <p:ph idx="1"/>
          </p:nvPr>
        </p:nvPicPr>
        <p:blipFill>
          <a:blip r:embed="rId2"/>
          <a:stretch>
            <a:fillRect/>
          </a:stretch>
        </p:blipFill>
        <p:spPr>
          <a:xfrm>
            <a:off x="1400822" y="1357313"/>
            <a:ext cx="6342355" cy="4929187"/>
          </a:xfrm>
          <a:prstGeom prst="rect">
            <a:avLst/>
          </a:prstGeom>
        </p:spPr>
      </p:pic>
    </p:spTree>
    <p:extLst>
      <p:ext uri="{BB962C8B-B14F-4D97-AF65-F5344CB8AC3E}">
        <p14:creationId xmlns:p14="http://schemas.microsoft.com/office/powerpoint/2010/main" val="11301896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Formulas for Ratios - Continued</a:t>
            </a:r>
          </a:p>
        </p:txBody>
      </p:sp>
      <p:pic>
        <p:nvPicPr>
          <p:cNvPr id="6" name="Content Placeholder 5"/>
          <p:cNvPicPr>
            <a:picLocks noGrp="1" noChangeAspect="1"/>
          </p:cNvPicPr>
          <p:nvPr>
            <p:ph idx="1"/>
          </p:nvPr>
        </p:nvPicPr>
        <p:blipFill>
          <a:blip r:embed="rId2"/>
          <a:stretch>
            <a:fillRect/>
          </a:stretch>
        </p:blipFill>
        <p:spPr>
          <a:xfrm>
            <a:off x="428625" y="2023609"/>
            <a:ext cx="8286750" cy="3596595"/>
          </a:xfrm>
          <a:prstGeom prst="rect">
            <a:avLst/>
          </a:prstGeom>
        </p:spPr>
      </p:pic>
    </p:spTree>
    <p:extLst>
      <p:ext uri="{BB962C8B-B14F-4D97-AF65-F5344CB8AC3E}">
        <p14:creationId xmlns:p14="http://schemas.microsoft.com/office/powerpoint/2010/main" val="16895758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a:t>Reconciliation of FFO and EBITDA</a:t>
            </a:r>
          </a:p>
        </p:txBody>
      </p:sp>
      <p:sp>
        <p:nvSpPr>
          <p:cNvPr id="3" name="Content Placeholder 2"/>
          <p:cNvSpPr>
            <a:spLocks noGrp="1"/>
          </p:cNvSpPr>
          <p:nvPr>
            <p:ph idx="1"/>
          </p:nvPr>
        </p:nvSpPr>
        <p:spPr/>
        <p:txBody>
          <a:bodyPr>
            <a:normAutofit/>
          </a:bodyPr>
          <a:lstStyle/>
          <a:p>
            <a:pPr latinLnBrk="0" hangingPunct="0"/>
            <a:r>
              <a:rPr lang="en-US" sz="2400" dirty="0"/>
              <a:t>Funds form Operations (FFO) = </a:t>
            </a:r>
          </a:p>
          <a:p>
            <a:pPr marL="422041" lvl="1" indent="0" latinLnBrk="0" hangingPunct="0">
              <a:buNone/>
            </a:pPr>
            <a:r>
              <a:rPr lang="en-US" sz="2400" dirty="0"/>
              <a:t>Net Income + Depreciation and Amortization + Deferred Tax + Other Non-Cash Items</a:t>
            </a:r>
          </a:p>
          <a:p>
            <a:pPr latinLnBrk="0" hangingPunct="0"/>
            <a:r>
              <a:rPr lang="en-US" sz="2400" dirty="0"/>
              <a:t>EBITDA = </a:t>
            </a:r>
          </a:p>
          <a:p>
            <a:pPr marL="422041" lvl="1" indent="0" latinLnBrk="0" hangingPunct="0">
              <a:buNone/>
            </a:pPr>
            <a:r>
              <a:rPr lang="en-US" sz="2400" dirty="0"/>
              <a:t>Net Income + Depreciation + Current Tax + Deferred Tax + Interest + Other Adjustments</a:t>
            </a:r>
          </a:p>
          <a:p>
            <a:pPr latinLnBrk="0" hangingPunct="0"/>
            <a:r>
              <a:rPr lang="en-US" sz="2400" dirty="0"/>
              <a:t>Reconciliation of FFO and EBITDA</a:t>
            </a:r>
          </a:p>
          <a:p>
            <a:pPr marL="422041" lvl="1" indent="0" eaLnBrk="0" latinLnBrk="0" hangingPunct="0">
              <a:buNone/>
            </a:pPr>
            <a:r>
              <a:rPr lang="en-US" sz="2000" dirty="0"/>
              <a:t>	EBITDA is NI + depreciation + interest + taxes</a:t>
            </a:r>
          </a:p>
          <a:p>
            <a:pPr marL="422041" lvl="1" indent="0" eaLnBrk="0" latinLnBrk="0" hangingPunct="0">
              <a:buNone/>
            </a:pPr>
            <a:r>
              <a:rPr lang="en-US" sz="2000" dirty="0"/>
              <a:t>	FFO is NI + depreciation </a:t>
            </a:r>
          </a:p>
          <a:p>
            <a:pPr marL="422041" lvl="1" indent="0" eaLnBrk="0" latinLnBrk="0" hangingPunct="0">
              <a:buNone/>
            </a:pPr>
            <a:r>
              <a:rPr lang="en-US" sz="2000" dirty="0"/>
              <a:t>	Difference between FFO and EBITDA is interest and taxes</a:t>
            </a:r>
          </a:p>
          <a:p>
            <a:pPr marL="422041" lvl="1" indent="0" eaLnBrk="0" latinLnBrk="0" hangingPunct="0">
              <a:buNone/>
            </a:pPr>
            <a:r>
              <a:rPr lang="en-US" sz="2000" dirty="0"/>
              <a:t>FFO = EBITDA – Interest – Current Taxes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34</a:t>
            </a:fld>
            <a:endParaRPr lang="ko-KR" altLang="en-US" dirty="0"/>
          </a:p>
        </p:txBody>
      </p:sp>
    </p:spTree>
    <p:extLst>
      <p:ext uri="{BB962C8B-B14F-4D97-AF65-F5344CB8AC3E}">
        <p14:creationId xmlns:p14="http://schemas.microsoft.com/office/powerpoint/2010/main" val="42370114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0" latinLnBrk="0" hangingPunct="0"/>
            <a:r>
              <a:rPr lang="en-US" dirty="0"/>
              <a:t>FFO and Free Operating Cash Flow</a:t>
            </a:r>
          </a:p>
        </p:txBody>
      </p:sp>
      <p:sp>
        <p:nvSpPr>
          <p:cNvPr id="3" name="Content Placeholder 2"/>
          <p:cNvSpPr>
            <a:spLocks noGrp="1"/>
          </p:cNvSpPr>
          <p:nvPr>
            <p:ph idx="1"/>
          </p:nvPr>
        </p:nvSpPr>
        <p:spPr/>
        <p:txBody>
          <a:bodyPr>
            <a:normAutofit/>
          </a:bodyPr>
          <a:lstStyle/>
          <a:p>
            <a:pPr latinLnBrk="0" hangingPunct="0"/>
            <a:r>
              <a:rPr lang="en-US" sz="2400" dirty="0"/>
              <a:t>Funds form Operations (FFO) = </a:t>
            </a:r>
          </a:p>
          <a:p>
            <a:pPr marL="422041" lvl="1" indent="0" latinLnBrk="0" hangingPunct="0">
              <a:buNone/>
            </a:pPr>
            <a:r>
              <a:rPr lang="en-US" sz="2400" dirty="0"/>
              <a:t>Net Income from Continuing Operations + Depreciation and Amortization + Deferred Tax + Other Non-Cash Items</a:t>
            </a:r>
          </a:p>
          <a:p>
            <a:pPr latinLnBrk="0" hangingPunct="0"/>
            <a:r>
              <a:rPr lang="en-US" sz="2400" dirty="0"/>
              <a:t>Free Operating Cash Flow = </a:t>
            </a:r>
          </a:p>
          <a:p>
            <a:pPr marL="422041" lvl="1" indent="0" latinLnBrk="0" hangingPunct="0">
              <a:buNone/>
            </a:pPr>
            <a:r>
              <a:rPr lang="en-US" sz="2400" dirty="0"/>
              <a:t>FFO + (-) Increase in Working Capital excluding changes in cash – Capital Expenditures</a:t>
            </a:r>
          </a:p>
          <a:p>
            <a:pPr latinLnBrk="0" hangingPunct="0"/>
            <a:r>
              <a:rPr lang="en-US" sz="2400" dirty="0"/>
              <a:t>Reconciliation of FFO and Free Operating Cash Flow</a:t>
            </a:r>
          </a:p>
          <a:p>
            <a:pPr marL="422041" lvl="1" indent="0" eaLnBrk="0" latinLnBrk="0" hangingPunct="0">
              <a:buNone/>
            </a:pPr>
            <a:r>
              <a:rPr lang="en-US" sz="2000" dirty="0"/>
              <a:t>	Difference is Working Capital and Capital Expenditures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35</a:t>
            </a:fld>
            <a:endParaRPr lang="ko-KR" altLang="en-US" dirty="0"/>
          </a:p>
        </p:txBody>
      </p:sp>
    </p:spTree>
    <p:extLst>
      <p:ext uri="{BB962C8B-B14F-4D97-AF65-F5344CB8AC3E}">
        <p14:creationId xmlns:p14="http://schemas.microsoft.com/office/powerpoint/2010/main" val="2578350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S&amp;P Credit Criteria is Rubbish</a:t>
            </a:r>
          </a:p>
        </p:txBody>
      </p:sp>
      <p:pic>
        <p:nvPicPr>
          <p:cNvPr id="4" name="Picture 7"/>
          <p:cNvPicPr>
            <a:picLocks noGrp="1" noChangeAspect="1" noChangeArrowheads="1"/>
          </p:cNvPicPr>
          <p:nvPr>
            <p:ph idx="1"/>
          </p:nvPr>
        </p:nvPicPr>
        <p:blipFill>
          <a:blip r:embed="rId2" cstate="print"/>
          <a:srcRect/>
          <a:stretch>
            <a:fillRect/>
          </a:stretch>
        </p:blipFill>
        <p:spPr bwMode="auto">
          <a:xfrm>
            <a:off x="515299" y="1676400"/>
            <a:ext cx="8113403" cy="2405464"/>
          </a:xfrm>
          <a:prstGeom prst="rect">
            <a:avLst/>
          </a:prstGeom>
          <a:noFill/>
          <a:ln w="12700">
            <a:noFill/>
            <a:miter lim="800000"/>
            <a:headEnd type="none" w="sm" len="sm"/>
            <a:tailEnd type="none" w="sm" len="sm"/>
          </a:ln>
        </p:spPr>
      </p:pic>
      <p:sp>
        <p:nvSpPr>
          <p:cNvPr id="3" name="TextBox 2"/>
          <p:cNvSpPr txBox="1"/>
          <p:nvPr/>
        </p:nvSpPr>
        <p:spPr>
          <a:xfrm>
            <a:off x="1371600" y="4800600"/>
            <a:ext cx="3200400" cy="646331"/>
          </a:xfrm>
          <a:prstGeom prst="rect">
            <a:avLst/>
          </a:prstGeom>
          <a:noFill/>
        </p:spPr>
        <p:txBody>
          <a:bodyPr wrap="square" rtlCol="0">
            <a:spAutoFit/>
          </a:bodyPr>
          <a:lstStyle/>
          <a:p>
            <a:r>
              <a:rPr lang="en-US" dirty="0"/>
              <a:t>Note the lack of diversity in the categories – when there is no diversity the ratings are useless</a:t>
            </a:r>
          </a:p>
        </p:txBody>
      </p:sp>
    </p:spTree>
    <p:extLst>
      <p:ext uri="{BB962C8B-B14F-4D97-AF65-F5344CB8AC3E}">
        <p14:creationId xmlns:p14="http://schemas.microsoft.com/office/powerpoint/2010/main" val="20789198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S&amp;P Credit Criteria – More Rubbish</a:t>
            </a:r>
          </a:p>
        </p:txBody>
      </p:sp>
      <p:pic>
        <p:nvPicPr>
          <p:cNvPr id="6" name="Picture 5"/>
          <p:cNvPicPr>
            <a:picLocks noChangeAspect="1"/>
          </p:cNvPicPr>
          <p:nvPr/>
        </p:nvPicPr>
        <p:blipFill>
          <a:blip r:embed="rId2"/>
          <a:stretch>
            <a:fillRect/>
          </a:stretch>
        </p:blipFill>
        <p:spPr>
          <a:xfrm>
            <a:off x="1524000" y="986472"/>
            <a:ext cx="5867400" cy="5096388"/>
          </a:xfrm>
          <a:prstGeom prst="rect">
            <a:avLst/>
          </a:prstGeom>
        </p:spPr>
      </p:pic>
    </p:spTree>
    <p:extLst>
      <p:ext uri="{BB962C8B-B14F-4D97-AF65-F5344CB8AC3E}">
        <p14:creationId xmlns:p14="http://schemas.microsoft.com/office/powerpoint/2010/main" val="39524824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a:t>EBITDA Volatility – Peak to Trough Percent (PTT) – Even More Rubbish</a:t>
            </a:r>
            <a:endParaRPr lang="ko-KR" altLang="en-US" dirty="0"/>
          </a:p>
        </p:txBody>
      </p:sp>
      <p:pic>
        <p:nvPicPr>
          <p:cNvPr id="5" name="Content Placeholder 4"/>
          <p:cNvPicPr>
            <a:picLocks noGrp="1" noChangeAspect="1"/>
          </p:cNvPicPr>
          <p:nvPr>
            <p:ph idx="1"/>
          </p:nvPr>
        </p:nvPicPr>
        <p:blipFill>
          <a:blip r:embed="rId2"/>
          <a:stretch>
            <a:fillRect/>
          </a:stretch>
        </p:blipFill>
        <p:spPr>
          <a:xfrm>
            <a:off x="1532720" y="1357313"/>
            <a:ext cx="6078559" cy="4929187"/>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38</a:t>
            </a:fld>
            <a:endParaRPr lang="ko-KR" altLang="en-US" dirty="0"/>
          </a:p>
        </p:txBody>
      </p:sp>
    </p:spTree>
    <p:extLst>
      <p:ext uri="{BB962C8B-B14F-4D97-AF65-F5344CB8AC3E}">
        <p14:creationId xmlns:p14="http://schemas.microsoft.com/office/powerpoint/2010/main" val="37718348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685800" y="1066800"/>
            <a:ext cx="7772400" cy="1143000"/>
          </a:xfrm>
        </p:spPr>
        <p:txBody>
          <a:bodyPr anchor="ctr"/>
          <a:lstStyle/>
          <a:p>
            <a:r>
              <a:rPr lang="en-GB" altLang="fr-FR" sz="2700" dirty="0">
                <a:latin typeface="Franklin Gothic Demi" pitchFamily="34" charset="0"/>
              </a:rPr>
              <a:t>More Rubbish - 5 Cs of Credit</a:t>
            </a:r>
          </a:p>
        </p:txBody>
      </p:sp>
      <p:sp>
        <p:nvSpPr>
          <p:cNvPr id="12291" name="Rectangle 3"/>
          <p:cNvSpPr>
            <a:spLocks noGrp="1" noChangeArrowheads="1"/>
          </p:cNvSpPr>
          <p:nvPr>
            <p:ph type="subTitle" idx="1"/>
          </p:nvPr>
        </p:nvSpPr>
        <p:spPr>
          <a:xfrm>
            <a:off x="1371600" y="2590800"/>
            <a:ext cx="6781800" cy="2895600"/>
          </a:xfrm>
        </p:spPr>
        <p:txBody>
          <a:bodyPr>
            <a:normAutofit lnSpcReduction="10000"/>
          </a:bodyPr>
          <a:lstStyle/>
          <a:p>
            <a:r>
              <a:rPr lang="en-GB" altLang="fr-FR" sz="3200" dirty="0">
                <a:solidFill>
                  <a:schemeClr val="tx2"/>
                </a:solidFill>
              </a:rPr>
              <a:t>Character</a:t>
            </a:r>
          </a:p>
          <a:p>
            <a:r>
              <a:rPr lang="en-GB" altLang="fr-FR" sz="3200" dirty="0">
                <a:solidFill>
                  <a:schemeClr val="tx2"/>
                </a:solidFill>
              </a:rPr>
              <a:t>Cash Flow/Condition</a:t>
            </a:r>
          </a:p>
          <a:p>
            <a:r>
              <a:rPr lang="en-GB" altLang="fr-FR" sz="3200" dirty="0">
                <a:solidFill>
                  <a:schemeClr val="tx2"/>
                </a:solidFill>
              </a:rPr>
              <a:t>Capital</a:t>
            </a:r>
          </a:p>
          <a:p>
            <a:r>
              <a:rPr lang="en-GB" altLang="fr-FR" sz="3200" dirty="0">
                <a:solidFill>
                  <a:schemeClr val="tx2"/>
                </a:solidFill>
              </a:rPr>
              <a:t>Capacity</a:t>
            </a:r>
          </a:p>
          <a:p>
            <a:r>
              <a:rPr lang="en-GB" altLang="fr-FR" sz="3200" dirty="0">
                <a:solidFill>
                  <a:schemeClr val="tx2"/>
                </a:solidFill>
              </a:rPr>
              <a:t>Collateral</a:t>
            </a:r>
          </a:p>
        </p:txBody>
      </p:sp>
    </p:spTree>
    <p:extLst>
      <p:ext uri="{BB962C8B-B14F-4D97-AF65-F5344CB8AC3E}">
        <p14:creationId xmlns:p14="http://schemas.microsoft.com/office/powerpoint/2010/main" val="455388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Family is Like Corporation, Person is Like Project Finance</a:t>
            </a:r>
          </a:p>
        </p:txBody>
      </p:sp>
      <p:pic>
        <p:nvPicPr>
          <p:cNvPr id="5" name="Content Placeholder 4"/>
          <p:cNvPicPr>
            <a:picLocks noGrp="1" noChangeAspect="1"/>
          </p:cNvPicPr>
          <p:nvPr>
            <p:ph idx="1"/>
          </p:nvPr>
        </p:nvPicPr>
        <p:blipFill>
          <a:blip r:embed="rId2"/>
          <a:stretch>
            <a:fillRect/>
          </a:stretch>
        </p:blipFill>
        <p:spPr>
          <a:xfrm>
            <a:off x="437238" y="1894684"/>
            <a:ext cx="5334000" cy="381000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4</a:t>
            </a:fld>
            <a:endParaRPr lang="ko-KR" altLang="en-US" dirty="0"/>
          </a:p>
        </p:txBody>
      </p:sp>
      <p:sp>
        <p:nvSpPr>
          <p:cNvPr id="6" name="TextBox 5"/>
          <p:cNvSpPr txBox="1"/>
          <p:nvPr/>
        </p:nvSpPr>
        <p:spPr>
          <a:xfrm>
            <a:off x="5943600" y="1371599"/>
            <a:ext cx="2667000" cy="1477328"/>
          </a:xfrm>
          <a:prstGeom prst="rect">
            <a:avLst/>
          </a:prstGeom>
          <a:solidFill>
            <a:srgbClr val="FFFF00"/>
          </a:solidFill>
        </p:spPr>
        <p:txBody>
          <a:bodyPr wrap="square" rtlCol="0">
            <a:spAutoFit/>
          </a:bodyPr>
          <a:lstStyle/>
          <a:p>
            <a:r>
              <a:rPr lang="en-US" sz="1800" dirty="0"/>
              <a:t>A person (project finance) changes risk in lifetime, the portfolio of people does not have distinct risks</a:t>
            </a:r>
          </a:p>
        </p:txBody>
      </p:sp>
      <p:sp>
        <p:nvSpPr>
          <p:cNvPr id="7" name="TextBox 6"/>
          <p:cNvSpPr txBox="1"/>
          <p:nvPr/>
        </p:nvSpPr>
        <p:spPr>
          <a:xfrm>
            <a:off x="5943600" y="3078753"/>
            <a:ext cx="2667000" cy="1200329"/>
          </a:xfrm>
          <a:prstGeom prst="rect">
            <a:avLst/>
          </a:prstGeom>
          <a:solidFill>
            <a:srgbClr val="FFFF00"/>
          </a:solidFill>
        </p:spPr>
        <p:txBody>
          <a:bodyPr wrap="square" rtlCol="0">
            <a:spAutoFit/>
          </a:bodyPr>
          <a:lstStyle/>
          <a:p>
            <a:r>
              <a:rPr lang="en-US" sz="1800" dirty="0"/>
              <a:t>A person has life that ends (project finance). The family continues indefinitely</a:t>
            </a:r>
          </a:p>
        </p:txBody>
      </p:sp>
      <p:sp>
        <p:nvSpPr>
          <p:cNvPr id="8" name="TextBox 7"/>
          <p:cNvSpPr txBox="1"/>
          <p:nvPr/>
        </p:nvSpPr>
        <p:spPr>
          <a:xfrm>
            <a:off x="5943600" y="4722161"/>
            <a:ext cx="2667000" cy="923330"/>
          </a:xfrm>
          <a:prstGeom prst="rect">
            <a:avLst/>
          </a:prstGeom>
          <a:solidFill>
            <a:srgbClr val="FFFF00"/>
          </a:solidFill>
        </p:spPr>
        <p:txBody>
          <a:bodyPr wrap="square" rtlCol="0">
            <a:spAutoFit/>
          </a:bodyPr>
          <a:lstStyle/>
          <a:p>
            <a:r>
              <a:rPr lang="en-US" sz="1800" dirty="0"/>
              <a:t>It is harder to assess prospects of the family than an individual</a:t>
            </a:r>
          </a:p>
        </p:txBody>
      </p:sp>
      <p:cxnSp>
        <p:nvCxnSpPr>
          <p:cNvPr id="9" name="Straight Arrow Connector 8"/>
          <p:cNvCxnSpPr/>
          <p:nvPr/>
        </p:nvCxnSpPr>
        <p:spPr>
          <a:xfrm flipH="1">
            <a:off x="3810000" y="1524000"/>
            <a:ext cx="1961238" cy="13249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0265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Real Measures of Industry Operating Risk – Demand and Price</a:t>
            </a:r>
          </a:p>
        </p:txBody>
      </p:sp>
      <p:sp>
        <p:nvSpPr>
          <p:cNvPr id="3" name="Content Placeholder 2"/>
          <p:cNvSpPr>
            <a:spLocks noGrp="1"/>
          </p:cNvSpPr>
          <p:nvPr>
            <p:ph idx="1"/>
          </p:nvPr>
        </p:nvSpPr>
        <p:spPr/>
        <p:txBody>
          <a:bodyPr>
            <a:normAutofit/>
          </a:bodyPr>
          <a:lstStyle/>
          <a:p>
            <a:pPr latinLnBrk="0" hangingPunct="0"/>
            <a:r>
              <a:rPr lang="en-US" sz="2800" dirty="0"/>
              <a:t>Demand Volatility with Mean Reversion</a:t>
            </a:r>
          </a:p>
          <a:p>
            <a:pPr latinLnBrk="0" hangingPunct="0"/>
            <a:r>
              <a:rPr lang="en-US" sz="2800" dirty="0"/>
              <a:t>Demand Volatility from Fashion Changes and/or Technology Changes – No Mean Reversion</a:t>
            </a:r>
          </a:p>
          <a:p>
            <a:pPr latinLnBrk="0" hangingPunct="0"/>
            <a:r>
              <a:rPr lang="en-US" sz="2800" dirty="0"/>
              <a:t>Difference Between Short-run Marginal Cost and Long Run Marginal Cost – Exposure to Price Change</a:t>
            </a:r>
          </a:p>
          <a:p>
            <a:pPr latinLnBrk="0" hangingPunct="0"/>
            <a:r>
              <a:rPr lang="en-US" sz="2800" dirty="0"/>
              <a:t>Demand Growth to Alleviate Surplus Capacity</a:t>
            </a:r>
          </a:p>
          <a:p>
            <a:pPr latinLnBrk="0" hangingPunct="0"/>
            <a:r>
              <a:rPr lang="en-US" sz="2800" dirty="0"/>
              <a:t>Surplus Capacity with Capital Intensity and without Capital Intensity</a:t>
            </a:r>
          </a:p>
          <a:p>
            <a:pPr latinLnBrk="0" hangingPunct="0"/>
            <a:r>
              <a:rPr lang="en-US" sz="2800" dirty="0"/>
              <a:t>Shape of Supply Curve in the Industry</a:t>
            </a:r>
          </a:p>
          <a:p>
            <a:pPr latinLnBrk="0" hangingPunct="0"/>
            <a:r>
              <a:rPr lang="en-US" sz="2800" dirty="0"/>
              <a:t>Rate of Return in Industry </a:t>
            </a:r>
          </a:p>
        </p:txBody>
      </p:sp>
    </p:spTree>
    <p:extLst>
      <p:ext uri="{BB962C8B-B14F-4D97-AF65-F5344CB8AC3E}">
        <p14:creationId xmlns:p14="http://schemas.microsoft.com/office/powerpoint/2010/main" val="10362186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Real Measures of Industry Operating Risk – Operating Cost and Capital Expenditures</a:t>
            </a:r>
          </a:p>
        </p:txBody>
      </p:sp>
      <p:sp>
        <p:nvSpPr>
          <p:cNvPr id="3" name="Content Placeholder 2"/>
          <p:cNvSpPr>
            <a:spLocks noGrp="1"/>
          </p:cNvSpPr>
          <p:nvPr>
            <p:ph idx="1"/>
          </p:nvPr>
        </p:nvSpPr>
        <p:spPr/>
        <p:txBody>
          <a:bodyPr>
            <a:normAutofit/>
          </a:bodyPr>
          <a:lstStyle/>
          <a:p>
            <a:pPr latinLnBrk="0" hangingPunct="0"/>
            <a:r>
              <a:rPr lang="en-US" sz="2800" dirty="0"/>
              <a:t>Fixed and Variable Cost – Percent of Revenues</a:t>
            </a:r>
          </a:p>
          <a:p>
            <a:pPr latinLnBrk="0" hangingPunct="0"/>
            <a:r>
              <a:rPr lang="en-US" sz="2800" dirty="0"/>
              <a:t>Fixed and Variable Cost – Per Unit</a:t>
            </a:r>
          </a:p>
          <a:p>
            <a:pPr latinLnBrk="0" hangingPunct="0"/>
            <a:r>
              <a:rPr lang="en-US" sz="2800" dirty="0"/>
              <a:t>Exposure to Volatile Prices</a:t>
            </a:r>
          </a:p>
          <a:p>
            <a:pPr latinLnBrk="0" hangingPunct="0"/>
            <a:r>
              <a:rPr lang="en-US" sz="2800" dirty="0"/>
              <a:t>Exposure to Increasing Competitiveness in Industry Structure</a:t>
            </a:r>
          </a:p>
          <a:p>
            <a:pPr latinLnBrk="0" hangingPunct="0"/>
            <a:r>
              <a:rPr lang="en-US" sz="2800" dirty="0"/>
              <a:t>Potential for Obsolescence in Capital Expenditure</a:t>
            </a:r>
          </a:p>
          <a:p>
            <a:pPr latinLnBrk="0" hangingPunct="0"/>
            <a:r>
              <a:rPr lang="en-US" sz="2800" dirty="0"/>
              <a:t>Potential for Changes in Capital Expenditure Value</a:t>
            </a:r>
          </a:p>
          <a:p>
            <a:pPr latinLnBrk="0" hangingPunct="0"/>
            <a:r>
              <a:rPr lang="en-US" sz="2800" dirty="0"/>
              <a:t>Changes in Value for Inventory from Commodity Price Spike</a:t>
            </a:r>
          </a:p>
        </p:txBody>
      </p:sp>
    </p:spTree>
    <p:extLst>
      <p:ext uri="{BB962C8B-B14F-4D97-AF65-F5344CB8AC3E}">
        <p14:creationId xmlns:p14="http://schemas.microsoft.com/office/powerpoint/2010/main" val="3069980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 Measures of Company Position in Industry</a:t>
            </a:r>
          </a:p>
        </p:txBody>
      </p:sp>
      <p:sp>
        <p:nvSpPr>
          <p:cNvPr id="3" name="Content Placeholder 2"/>
          <p:cNvSpPr>
            <a:spLocks noGrp="1"/>
          </p:cNvSpPr>
          <p:nvPr>
            <p:ph idx="1"/>
          </p:nvPr>
        </p:nvSpPr>
        <p:spPr/>
        <p:txBody>
          <a:bodyPr/>
          <a:lstStyle/>
          <a:p>
            <a:pPr latinLnBrk="0" hangingPunct="0"/>
            <a:r>
              <a:rPr lang="en-US" dirty="0"/>
              <a:t>Cost position relative to competitors</a:t>
            </a:r>
          </a:p>
          <a:p>
            <a:pPr lvl="1" eaLnBrk="0" latinLnBrk="0" hangingPunct="0"/>
            <a:r>
              <a:rPr lang="en-US" dirty="0"/>
              <a:t>Cost per unit of fixed and variable</a:t>
            </a:r>
          </a:p>
          <a:p>
            <a:pPr lvl="1" eaLnBrk="0" latinLnBrk="0" hangingPunct="0"/>
            <a:r>
              <a:rPr lang="en-US" dirty="0"/>
              <a:t>Rate of return position and potential to fall to industry norm</a:t>
            </a:r>
          </a:p>
          <a:p>
            <a:pPr latinLnBrk="0" hangingPunct="0"/>
            <a:r>
              <a:rPr lang="en-US" dirty="0"/>
              <a:t>Price relative to competitors and relative to companies in other countries</a:t>
            </a:r>
          </a:p>
          <a:p>
            <a:pPr latinLnBrk="0" hangingPunct="0"/>
            <a:r>
              <a:rPr lang="en-US" dirty="0"/>
              <a:t>Ability of company to maintain product differentiation</a:t>
            </a:r>
          </a:p>
        </p:txBody>
      </p:sp>
    </p:spTree>
    <p:extLst>
      <p:ext uri="{BB962C8B-B14F-4D97-AF65-F5344CB8AC3E}">
        <p14:creationId xmlns:p14="http://schemas.microsoft.com/office/powerpoint/2010/main" val="24601454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Contract Problems and Character</a:t>
            </a:r>
          </a:p>
        </p:txBody>
      </p:sp>
      <p:sp>
        <p:nvSpPr>
          <p:cNvPr id="3" name="Content Placeholder 2"/>
          <p:cNvSpPr>
            <a:spLocks noGrp="1"/>
          </p:cNvSpPr>
          <p:nvPr>
            <p:ph idx="1"/>
          </p:nvPr>
        </p:nvSpPr>
        <p:spPr/>
        <p:txBody>
          <a:bodyPr>
            <a:normAutofit fontScale="92500" lnSpcReduction="20000"/>
          </a:bodyPr>
          <a:lstStyle/>
          <a:p>
            <a:pPr latinLnBrk="0" hangingPunct="0"/>
            <a:r>
              <a:rPr lang="en-US" dirty="0"/>
              <a:t>You may say that anytime somebody breaks a contract that they have bad character – they are not willing to pay.</a:t>
            </a:r>
          </a:p>
          <a:p>
            <a:pPr latinLnBrk="0" hangingPunct="0"/>
            <a:r>
              <a:rPr lang="en-US" dirty="0"/>
              <a:t>You may say that you cannot predict bad character</a:t>
            </a:r>
          </a:p>
          <a:p>
            <a:pPr latinLnBrk="0" hangingPunct="0"/>
            <a:r>
              <a:rPr lang="en-US" dirty="0"/>
              <a:t>You may even attribute bad character to an entire country and call it political risk.</a:t>
            </a:r>
          </a:p>
          <a:p>
            <a:pPr latinLnBrk="0" hangingPunct="0"/>
            <a:endParaRPr lang="en-US" dirty="0"/>
          </a:p>
          <a:p>
            <a:pPr latinLnBrk="0" hangingPunct="0"/>
            <a:r>
              <a:rPr lang="en-US" dirty="0"/>
              <a:t>Alternatively, you can look through the contracts and understand if the contracts are economic in the first place.</a:t>
            </a:r>
          </a:p>
          <a:p>
            <a:pPr latinLnBrk="0" hangingPunct="0"/>
            <a:r>
              <a:rPr lang="en-US" dirty="0"/>
              <a:t>When contracts are not economic, it would be just plain stupid to assume that they will remain in place.</a:t>
            </a:r>
          </a:p>
        </p:txBody>
      </p:sp>
    </p:spTree>
    <p:extLst>
      <p:ext uri="{BB962C8B-B14F-4D97-AF65-F5344CB8AC3E}">
        <p14:creationId xmlns:p14="http://schemas.microsoft.com/office/powerpoint/2010/main" val="9274093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eaLnBrk="0" latinLnBrk="0" hangingPunct="0"/>
            <a:r>
              <a:rPr lang="en-US" dirty="0"/>
              <a:t>Examples of Business Risks that Have Lead To Bankruptcy and Valuation Declines</a:t>
            </a:r>
          </a:p>
        </p:txBody>
      </p:sp>
    </p:spTree>
    <p:extLst>
      <p:ext uri="{BB962C8B-B14F-4D97-AF65-F5344CB8AC3E}">
        <p14:creationId xmlns:p14="http://schemas.microsoft.com/office/powerpoint/2010/main" val="18688229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Industry Data 2015: Industry Default History</a:t>
            </a:r>
            <a:endParaRPr lang="ko-KR" altLang="en-US"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45</a:t>
            </a:fld>
            <a:endParaRPr lang="ko-KR" altLang="en-US" dirty="0"/>
          </a:p>
        </p:txBody>
      </p:sp>
      <p:pic>
        <p:nvPicPr>
          <p:cNvPr id="7" name="Picture 6"/>
          <p:cNvPicPr>
            <a:picLocks noChangeAspect="1"/>
          </p:cNvPicPr>
          <p:nvPr/>
        </p:nvPicPr>
        <p:blipFill>
          <a:blip r:embed="rId2"/>
          <a:stretch>
            <a:fillRect/>
          </a:stretch>
        </p:blipFill>
        <p:spPr>
          <a:xfrm>
            <a:off x="1371600" y="1316744"/>
            <a:ext cx="6019800" cy="4912641"/>
          </a:xfrm>
          <a:prstGeom prst="rect">
            <a:avLst/>
          </a:prstGeom>
        </p:spPr>
      </p:pic>
    </p:spTree>
    <p:extLst>
      <p:ext uri="{BB962C8B-B14F-4D97-AF65-F5344CB8AC3E}">
        <p14:creationId xmlns:p14="http://schemas.microsoft.com/office/powerpoint/2010/main" val="7744492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a:t>Industry Data 2001 and 2014: Industry Default History</a:t>
            </a:r>
            <a:endParaRPr lang="ko-KR" altLang="en-US" dirty="0"/>
          </a:p>
        </p:txBody>
      </p:sp>
      <p:pic>
        <p:nvPicPr>
          <p:cNvPr id="5" name="Content Placeholder 4"/>
          <p:cNvPicPr>
            <a:picLocks noGrp="1" noChangeAspect="1"/>
          </p:cNvPicPr>
          <p:nvPr>
            <p:ph idx="1"/>
          </p:nvPr>
        </p:nvPicPr>
        <p:blipFill>
          <a:blip r:embed="rId2"/>
          <a:stretch>
            <a:fillRect/>
          </a:stretch>
        </p:blipFill>
        <p:spPr>
          <a:xfrm>
            <a:off x="6417" y="1600200"/>
            <a:ext cx="4580037" cy="3794464"/>
          </a:xfrm>
          <a:prstGeom prst="rect">
            <a:avLst/>
          </a:prstGeom>
        </p:spPr>
      </p:pic>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46</a:t>
            </a:fld>
            <a:endParaRPr lang="ko-KR" altLang="en-US" dirty="0"/>
          </a:p>
        </p:txBody>
      </p:sp>
      <p:pic>
        <p:nvPicPr>
          <p:cNvPr id="3" name="Picture 2"/>
          <p:cNvPicPr>
            <a:picLocks noChangeAspect="1"/>
          </p:cNvPicPr>
          <p:nvPr/>
        </p:nvPicPr>
        <p:blipFill>
          <a:blip r:embed="rId3"/>
          <a:stretch>
            <a:fillRect/>
          </a:stretch>
        </p:blipFill>
        <p:spPr>
          <a:xfrm>
            <a:off x="4419600" y="1600200"/>
            <a:ext cx="4495800" cy="3865601"/>
          </a:xfrm>
          <a:prstGeom prst="rect">
            <a:avLst/>
          </a:prstGeom>
        </p:spPr>
      </p:pic>
    </p:spTree>
    <p:extLst>
      <p:ext uri="{BB962C8B-B14F-4D97-AF65-F5344CB8AC3E}">
        <p14:creationId xmlns:p14="http://schemas.microsoft.com/office/powerpoint/2010/main" val="18692150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Industry Data 2003: Industry Default History</a:t>
            </a:r>
            <a:endParaRPr lang="ko-KR" altLang="en-US" dirty="0"/>
          </a:p>
        </p:txBody>
      </p:sp>
      <p:sp>
        <p:nvSpPr>
          <p:cNvPr id="6" name="Slide Number Placeholder 5"/>
          <p:cNvSpPr>
            <a:spLocks noGrp="1"/>
          </p:cNvSpPr>
          <p:nvPr>
            <p:ph type="sldNum" sz="quarter" idx="12"/>
          </p:nvPr>
        </p:nvSpPr>
        <p:spPr/>
        <p:txBody>
          <a:bodyPr/>
          <a:lstStyle/>
          <a:p>
            <a:pPr algn="ctr"/>
            <a:fld id="{0C3A1854-6B63-4059-B360-A3C4972BF0FC}" type="slidenum">
              <a:rPr lang="ko-KR" altLang="en-US" smtClean="0"/>
              <a:pPr algn="ctr"/>
              <a:t>47</a:t>
            </a:fld>
            <a:endParaRPr lang="ko-KR" altLang="en-US" dirty="0"/>
          </a:p>
        </p:txBody>
      </p:sp>
      <p:pic>
        <p:nvPicPr>
          <p:cNvPr id="3" name="Picture 2"/>
          <p:cNvPicPr>
            <a:picLocks noChangeAspect="1"/>
          </p:cNvPicPr>
          <p:nvPr/>
        </p:nvPicPr>
        <p:blipFill>
          <a:blip r:embed="rId2"/>
          <a:stretch>
            <a:fillRect/>
          </a:stretch>
        </p:blipFill>
        <p:spPr>
          <a:xfrm>
            <a:off x="1507656" y="1476984"/>
            <a:ext cx="6128689" cy="4681537"/>
          </a:xfrm>
          <a:prstGeom prst="rect">
            <a:avLst/>
          </a:prstGeom>
        </p:spPr>
      </p:pic>
    </p:spTree>
    <p:extLst>
      <p:ext uri="{BB962C8B-B14F-4D97-AF65-F5344CB8AC3E}">
        <p14:creationId xmlns:p14="http://schemas.microsoft.com/office/powerpoint/2010/main" val="33834165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Largest Defaults by Year</a:t>
            </a:r>
            <a:endParaRPr lang="ko-KR" altLang="en-US" dirty="0"/>
          </a:p>
        </p:txBody>
      </p:sp>
      <p:pic>
        <p:nvPicPr>
          <p:cNvPr id="5" name="Content Placeholder 4"/>
          <p:cNvPicPr>
            <a:picLocks noGrp="1" noChangeAspect="1"/>
          </p:cNvPicPr>
          <p:nvPr>
            <p:ph idx="1"/>
          </p:nvPr>
        </p:nvPicPr>
        <p:blipFill>
          <a:blip r:embed="rId2"/>
          <a:stretch>
            <a:fillRect/>
          </a:stretch>
        </p:blipFill>
        <p:spPr>
          <a:xfrm>
            <a:off x="304800" y="1285877"/>
            <a:ext cx="4616080" cy="4929187"/>
          </a:xfrm>
          <a:prstGeom prst="rect">
            <a:avLst/>
          </a:prstGeom>
        </p:spPr>
      </p:pic>
      <p:pic>
        <p:nvPicPr>
          <p:cNvPr id="6" name="Picture 5"/>
          <p:cNvPicPr>
            <a:picLocks noChangeAspect="1"/>
          </p:cNvPicPr>
          <p:nvPr/>
        </p:nvPicPr>
        <p:blipFill>
          <a:blip r:embed="rId3"/>
          <a:stretch>
            <a:fillRect/>
          </a:stretch>
        </p:blipFill>
        <p:spPr>
          <a:xfrm>
            <a:off x="4888223" y="1285877"/>
            <a:ext cx="3999516" cy="3348037"/>
          </a:xfrm>
          <a:prstGeom prst="rect">
            <a:avLst/>
          </a:prstGeom>
        </p:spPr>
      </p:pic>
    </p:spTree>
    <p:extLst>
      <p:ext uri="{BB962C8B-B14F-4D97-AF65-F5344CB8AC3E}">
        <p14:creationId xmlns:p14="http://schemas.microsoft.com/office/powerpoint/2010/main" val="17583687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dirty="0"/>
              <a:t>Selected Defaults including Lehman Brothers in 2008</a:t>
            </a:r>
            <a:endParaRPr lang="ko-KR" altLang="en-US" dirty="0"/>
          </a:p>
        </p:txBody>
      </p:sp>
      <p:pic>
        <p:nvPicPr>
          <p:cNvPr id="5" name="Content Placeholder 4"/>
          <p:cNvPicPr>
            <a:picLocks noGrp="1" noChangeAspect="1"/>
          </p:cNvPicPr>
          <p:nvPr>
            <p:ph idx="1"/>
          </p:nvPr>
        </p:nvPicPr>
        <p:blipFill>
          <a:blip r:embed="rId2"/>
          <a:stretch>
            <a:fillRect/>
          </a:stretch>
        </p:blipFill>
        <p:spPr>
          <a:xfrm>
            <a:off x="193465" y="1828800"/>
            <a:ext cx="5941925" cy="4929187"/>
          </a:xfrm>
          <a:prstGeom prst="rect">
            <a:avLst/>
          </a:prstGeom>
        </p:spPr>
      </p:pic>
      <p:pic>
        <p:nvPicPr>
          <p:cNvPr id="3" name="Picture 2"/>
          <p:cNvPicPr>
            <a:picLocks noChangeAspect="1"/>
          </p:cNvPicPr>
          <p:nvPr/>
        </p:nvPicPr>
        <p:blipFill>
          <a:blip r:embed="rId3"/>
          <a:stretch>
            <a:fillRect/>
          </a:stretch>
        </p:blipFill>
        <p:spPr>
          <a:xfrm>
            <a:off x="268548" y="962844"/>
            <a:ext cx="5791757" cy="817512"/>
          </a:xfrm>
          <a:prstGeom prst="rect">
            <a:avLst/>
          </a:prstGeom>
        </p:spPr>
      </p:pic>
      <p:cxnSp>
        <p:nvCxnSpPr>
          <p:cNvPr id="6" name="Straight Arrow Connector 5"/>
          <p:cNvCxnSpPr/>
          <p:nvPr/>
        </p:nvCxnSpPr>
        <p:spPr>
          <a:xfrm flipH="1">
            <a:off x="4114800" y="1475556"/>
            <a:ext cx="32004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a:stretch>
            <a:fillRect/>
          </a:stretch>
        </p:blipFill>
        <p:spPr>
          <a:xfrm>
            <a:off x="5029200" y="3223273"/>
            <a:ext cx="4088331" cy="3125139"/>
          </a:xfrm>
          <a:prstGeom prst="rect">
            <a:avLst/>
          </a:prstGeom>
        </p:spPr>
      </p:pic>
      <p:sp>
        <p:nvSpPr>
          <p:cNvPr id="8" name="TextBox 7"/>
          <p:cNvSpPr txBox="1"/>
          <p:nvPr/>
        </p:nvSpPr>
        <p:spPr>
          <a:xfrm>
            <a:off x="6248400" y="2085156"/>
            <a:ext cx="2467005" cy="461665"/>
          </a:xfrm>
          <a:prstGeom prst="rect">
            <a:avLst/>
          </a:prstGeom>
          <a:solidFill>
            <a:srgbClr val="0377B7"/>
          </a:solidFill>
        </p:spPr>
        <p:txBody>
          <a:bodyPr wrap="square" rtlCol="0">
            <a:spAutoFit/>
          </a:bodyPr>
          <a:lstStyle/>
          <a:p>
            <a:r>
              <a:rPr lang="en-US" dirty="0">
                <a:highlight>
                  <a:srgbClr val="FFFF00"/>
                </a:highlight>
              </a:rPr>
              <a:t>Lehman is about ½ of total defaults</a:t>
            </a:r>
          </a:p>
        </p:txBody>
      </p:sp>
      <p:cxnSp>
        <p:nvCxnSpPr>
          <p:cNvPr id="10" name="Straight Arrow Connector 9"/>
          <p:cNvCxnSpPr/>
          <p:nvPr/>
        </p:nvCxnSpPr>
        <p:spPr>
          <a:xfrm>
            <a:off x="6705600" y="4267200"/>
            <a:ext cx="1676400" cy="838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1049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0" latinLnBrk="0" hangingPunct="0"/>
            <a:r>
              <a:rPr lang="en-US" dirty="0"/>
              <a:t>Difference Between Ratios for Project Finance and Corporate Finance</a:t>
            </a:r>
          </a:p>
        </p:txBody>
      </p:sp>
      <p:sp>
        <p:nvSpPr>
          <p:cNvPr id="7" name="Text Placeholder 6"/>
          <p:cNvSpPr>
            <a:spLocks noGrp="1"/>
          </p:cNvSpPr>
          <p:nvPr>
            <p:ph type="body" idx="1"/>
          </p:nvPr>
        </p:nvSpPr>
        <p:spPr>
          <a:xfrm>
            <a:off x="682996" y="1423161"/>
            <a:ext cx="3868738" cy="441159"/>
          </a:xfrm>
        </p:spPr>
        <p:txBody>
          <a:bodyPr/>
          <a:lstStyle/>
          <a:p>
            <a:pPr algn="ctr"/>
            <a:r>
              <a:rPr lang="en-US" dirty="0"/>
              <a:t>Corporate Finance</a:t>
            </a:r>
          </a:p>
        </p:txBody>
      </p:sp>
      <p:sp>
        <p:nvSpPr>
          <p:cNvPr id="9" name="Text Placeholder 8"/>
          <p:cNvSpPr>
            <a:spLocks noGrp="1"/>
          </p:cNvSpPr>
          <p:nvPr>
            <p:ph type="body" sz="quarter" idx="3"/>
          </p:nvPr>
        </p:nvSpPr>
        <p:spPr>
          <a:xfrm>
            <a:off x="4629150" y="1423161"/>
            <a:ext cx="3752850" cy="431058"/>
          </a:xfrm>
        </p:spPr>
        <p:txBody>
          <a:bodyPr/>
          <a:lstStyle/>
          <a:p>
            <a:pPr algn="ctr"/>
            <a:r>
              <a:rPr lang="en-US" dirty="0"/>
              <a:t>Project Finance</a:t>
            </a:r>
          </a:p>
        </p:txBody>
      </p:sp>
      <p:sp>
        <p:nvSpPr>
          <p:cNvPr id="10" name="Content Placeholder 9"/>
          <p:cNvSpPr>
            <a:spLocks noGrp="1"/>
          </p:cNvSpPr>
          <p:nvPr>
            <p:ph sz="quarter" idx="4"/>
          </p:nvPr>
        </p:nvSpPr>
        <p:spPr>
          <a:xfrm>
            <a:off x="4662909" y="1989291"/>
            <a:ext cx="4210050" cy="4168838"/>
          </a:xfrm>
        </p:spPr>
        <p:txBody>
          <a:bodyPr>
            <a:normAutofit/>
          </a:bodyPr>
          <a:lstStyle/>
          <a:p>
            <a:pPr latinLnBrk="0" hangingPunct="0"/>
            <a:r>
              <a:rPr lang="en-US" dirty="0"/>
              <a:t>Debt Service Buffer</a:t>
            </a:r>
          </a:p>
          <a:p>
            <a:pPr lvl="1" latinLnBrk="0" hangingPunct="0"/>
            <a:r>
              <a:rPr lang="en-US" dirty="0"/>
              <a:t>DSCR</a:t>
            </a:r>
          </a:p>
          <a:p>
            <a:pPr lvl="1" latinLnBrk="0" hangingPunct="0"/>
            <a:r>
              <a:rPr lang="en-US" dirty="0"/>
              <a:t>LLCR</a:t>
            </a:r>
          </a:p>
          <a:p>
            <a:pPr lvl="1" latinLnBrk="0" hangingPunct="0"/>
            <a:r>
              <a:rPr lang="en-US" dirty="0"/>
              <a:t>PLCR</a:t>
            </a:r>
          </a:p>
          <a:p>
            <a:pPr latinLnBrk="0" hangingPunct="0"/>
            <a:r>
              <a:rPr lang="en-US" dirty="0"/>
              <a:t>Skin in the Game</a:t>
            </a:r>
          </a:p>
          <a:p>
            <a:pPr lvl="1" latinLnBrk="0" hangingPunct="0"/>
            <a:r>
              <a:rPr lang="en-US" dirty="0"/>
              <a:t>Debt to Capital</a:t>
            </a:r>
          </a:p>
          <a:p>
            <a:pPr lvl="1" latinLnBrk="0" hangingPunct="0"/>
            <a:r>
              <a:rPr lang="en-US" dirty="0"/>
              <a:t>Debt to Equity</a:t>
            </a:r>
          </a:p>
        </p:txBody>
      </p:sp>
      <p:sp>
        <p:nvSpPr>
          <p:cNvPr id="2" name="Slide Number Placeholder 1"/>
          <p:cNvSpPr>
            <a:spLocks noGrp="1"/>
          </p:cNvSpPr>
          <p:nvPr>
            <p:ph type="sldNum" sz="quarter" idx="12"/>
          </p:nvPr>
        </p:nvSpPr>
        <p:spPr/>
        <p:txBody>
          <a:bodyPr/>
          <a:lstStyle/>
          <a:p>
            <a:pPr algn="ctr"/>
            <a:fld id="{0C3A1854-6B63-4059-B360-A3C4972BF0FC}" type="slidenum">
              <a:rPr lang="ko-KR" altLang="en-US" smtClean="0"/>
              <a:pPr algn="ctr"/>
              <a:t>5</a:t>
            </a:fld>
            <a:endParaRPr lang="ko-KR" altLang="en-US" dirty="0"/>
          </a:p>
        </p:txBody>
      </p:sp>
      <p:sp>
        <p:nvSpPr>
          <p:cNvPr id="5" name="Content Placeholder 4"/>
          <p:cNvSpPr>
            <a:spLocks noGrp="1"/>
          </p:cNvSpPr>
          <p:nvPr>
            <p:ph sz="half" idx="2"/>
          </p:nvPr>
        </p:nvSpPr>
        <p:spPr>
          <a:xfrm>
            <a:off x="381001" y="1989291"/>
            <a:ext cx="4038600" cy="4128934"/>
          </a:xfrm>
        </p:spPr>
        <p:txBody>
          <a:bodyPr/>
          <a:lstStyle/>
          <a:p>
            <a:r>
              <a:rPr lang="en-US" dirty="0"/>
              <a:t>Interest Coverage Buffer</a:t>
            </a:r>
          </a:p>
          <a:p>
            <a:pPr lvl="1"/>
            <a:r>
              <a:rPr lang="en-US" dirty="0"/>
              <a:t>EBITDA/Interest</a:t>
            </a:r>
          </a:p>
          <a:p>
            <a:pPr lvl="1"/>
            <a:r>
              <a:rPr lang="en-US" dirty="0"/>
              <a:t>EBIT/Interest</a:t>
            </a:r>
          </a:p>
          <a:p>
            <a:pPr lvl="1"/>
            <a:r>
              <a:rPr lang="en-US" dirty="0"/>
              <a:t>FFO/Interest</a:t>
            </a:r>
          </a:p>
          <a:p>
            <a:r>
              <a:rPr lang="en-US" dirty="0"/>
              <a:t>Time To Repay Debt</a:t>
            </a:r>
          </a:p>
          <a:p>
            <a:pPr lvl="1"/>
            <a:r>
              <a:rPr lang="en-US" dirty="0"/>
              <a:t>Debt/EBITDA</a:t>
            </a:r>
          </a:p>
          <a:p>
            <a:pPr lvl="1"/>
            <a:r>
              <a:rPr lang="en-US" dirty="0"/>
              <a:t>Debt/FFO or FFO/Debt</a:t>
            </a:r>
          </a:p>
          <a:p>
            <a:r>
              <a:rPr lang="en-US" dirty="0"/>
              <a:t>Value of Company to Debt</a:t>
            </a:r>
          </a:p>
          <a:p>
            <a:pPr lvl="1"/>
            <a:r>
              <a:rPr lang="en-US" dirty="0"/>
              <a:t>Debt to Equity</a:t>
            </a:r>
          </a:p>
          <a:p>
            <a:pPr lvl="1"/>
            <a:r>
              <a:rPr lang="en-US" dirty="0"/>
              <a:t>Debt to Capital</a:t>
            </a:r>
          </a:p>
          <a:p>
            <a:pPr lvl="1"/>
            <a:endParaRPr lang="en-US" dirty="0"/>
          </a:p>
        </p:txBody>
      </p:sp>
    </p:spTree>
    <p:extLst>
      <p:ext uri="{BB962C8B-B14F-4D97-AF65-F5344CB8AC3E}">
        <p14:creationId xmlns:p14="http://schemas.microsoft.com/office/powerpoint/2010/main" val="19481008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Finance Defaults</a:t>
            </a:r>
          </a:p>
        </p:txBody>
      </p:sp>
      <p:pic>
        <p:nvPicPr>
          <p:cNvPr id="4" name="Content Placeholder 3"/>
          <p:cNvPicPr>
            <a:picLocks noGrp="1" noChangeAspect="1"/>
          </p:cNvPicPr>
          <p:nvPr>
            <p:ph idx="1"/>
          </p:nvPr>
        </p:nvPicPr>
        <p:blipFill>
          <a:blip r:embed="rId2"/>
          <a:stretch>
            <a:fillRect/>
          </a:stretch>
        </p:blipFill>
        <p:spPr>
          <a:xfrm>
            <a:off x="228601" y="995295"/>
            <a:ext cx="8686800" cy="5615709"/>
          </a:xfrm>
          <a:prstGeom prst="rect">
            <a:avLst/>
          </a:prstGeom>
        </p:spPr>
      </p:pic>
    </p:spTree>
    <p:extLst>
      <p:ext uri="{BB962C8B-B14F-4D97-AF65-F5344CB8AC3E}">
        <p14:creationId xmlns:p14="http://schemas.microsoft.com/office/powerpoint/2010/main" val="21471354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normAutofit fontScale="90000"/>
          </a:bodyPr>
          <a:lstStyle/>
          <a:p>
            <a:r>
              <a:rPr lang="en-US" dirty="0"/>
              <a:t>Significant Emerging Country Defaults (S&amp;P 2007)</a:t>
            </a:r>
          </a:p>
        </p:txBody>
      </p:sp>
      <p:pic>
        <p:nvPicPr>
          <p:cNvPr id="128003" name="Picture 4"/>
          <p:cNvPicPr>
            <a:picLocks noGrp="1" noChangeAspect="1" noChangeArrowheads="1"/>
          </p:cNvPicPr>
          <p:nvPr>
            <p:ph type="body" idx="1"/>
          </p:nvPr>
        </p:nvPicPr>
        <p:blipFill>
          <a:blip r:embed="rId2" cstate="print"/>
          <a:srcRect/>
          <a:stretch>
            <a:fillRect/>
          </a:stretch>
        </p:blipFill>
        <p:spPr>
          <a:xfrm>
            <a:off x="939800" y="1295400"/>
            <a:ext cx="7340600" cy="5105400"/>
          </a:xfrm>
          <a:noFill/>
        </p:spPr>
      </p:pic>
    </p:spTree>
    <p:extLst>
      <p:ext uri="{BB962C8B-B14F-4D97-AF65-F5344CB8AC3E}">
        <p14:creationId xmlns:p14="http://schemas.microsoft.com/office/powerpoint/2010/main" val="12686930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dirty="0"/>
              <a:t>Other Problem Loans (S&amp;P 2007)</a:t>
            </a:r>
          </a:p>
        </p:txBody>
      </p:sp>
      <p:pic>
        <p:nvPicPr>
          <p:cNvPr id="129027" name="Picture 4"/>
          <p:cNvPicPr>
            <a:picLocks noGrp="1" noChangeAspect="1" noChangeArrowheads="1"/>
          </p:cNvPicPr>
          <p:nvPr>
            <p:ph type="body" idx="1"/>
          </p:nvPr>
        </p:nvPicPr>
        <p:blipFill>
          <a:blip r:embed="rId2" cstate="print"/>
          <a:srcRect/>
          <a:stretch>
            <a:fillRect/>
          </a:stretch>
        </p:blipFill>
        <p:spPr>
          <a:xfrm>
            <a:off x="1143000" y="1168400"/>
            <a:ext cx="6532563" cy="5440363"/>
          </a:xfrm>
          <a:noFill/>
        </p:spPr>
      </p:pic>
    </p:spTree>
    <p:extLst>
      <p:ext uri="{BB962C8B-B14F-4D97-AF65-F5344CB8AC3E}">
        <p14:creationId xmlns:p14="http://schemas.microsoft.com/office/powerpoint/2010/main" val="15189627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Demand Volatility with Mean Reversion</a:t>
            </a:r>
          </a:p>
        </p:txBody>
      </p:sp>
      <p:sp>
        <p:nvSpPr>
          <p:cNvPr id="3" name="Content Placeholder 2"/>
          <p:cNvSpPr>
            <a:spLocks noGrp="1"/>
          </p:cNvSpPr>
          <p:nvPr>
            <p:ph idx="1"/>
          </p:nvPr>
        </p:nvSpPr>
        <p:spPr/>
        <p:txBody>
          <a:bodyPr>
            <a:normAutofit lnSpcReduction="10000"/>
          </a:bodyPr>
          <a:lstStyle/>
          <a:p>
            <a:pPr latinLnBrk="0" hangingPunct="0"/>
            <a:r>
              <a:rPr lang="en-US" sz="2800" dirty="0"/>
              <a:t>Demand Volatility with Mean Reversion – In almost all of the bankruptcy cases the demand is below the expected demand. You can sometimes look at history and gauge potential reduction in demand just from cycles in the industry. Other times you may need to use some judgment to assess whether demand will fall. For example, construction activity has more volatility than food and leisure activity may be more volatile than health care.</a:t>
            </a:r>
          </a:p>
          <a:p>
            <a:pPr lvl="1" latinLnBrk="0" hangingPunct="0"/>
            <a:r>
              <a:rPr lang="en-US" sz="2431" dirty="0"/>
              <a:t>Lehman Brothers and Real Estate</a:t>
            </a:r>
          </a:p>
          <a:p>
            <a:pPr lvl="1" latinLnBrk="0" hangingPunct="0"/>
            <a:r>
              <a:rPr lang="en-US" sz="2431" dirty="0"/>
              <a:t>Shale Gas</a:t>
            </a:r>
          </a:p>
          <a:p>
            <a:pPr lvl="1" latinLnBrk="0" hangingPunct="0"/>
            <a:r>
              <a:rPr lang="en-US" sz="2431" dirty="0"/>
              <a:t>Calpine</a:t>
            </a:r>
          </a:p>
          <a:p>
            <a:pPr lvl="1" latinLnBrk="0" hangingPunct="0"/>
            <a:endParaRPr lang="en-US" sz="2431" dirty="0"/>
          </a:p>
          <a:p>
            <a:pPr lvl="1" latinLnBrk="0" hangingPunct="0"/>
            <a:endParaRPr lang="en-US" sz="2431" dirty="0"/>
          </a:p>
        </p:txBody>
      </p:sp>
    </p:spTree>
    <p:extLst>
      <p:ext uri="{BB962C8B-B14F-4D97-AF65-F5344CB8AC3E}">
        <p14:creationId xmlns:p14="http://schemas.microsoft.com/office/powerpoint/2010/main" val="39186987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Demand Volatility without Mean Reversion</a:t>
            </a:r>
          </a:p>
        </p:txBody>
      </p:sp>
      <p:sp>
        <p:nvSpPr>
          <p:cNvPr id="3" name="Content Placeholder 2"/>
          <p:cNvSpPr>
            <a:spLocks noGrp="1"/>
          </p:cNvSpPr>
          <p:nvPr>
            <p:ph idx="1"/>
          </p:nvPr>
        </p:nvSpPr>
        <p:spPr/>
        <p:txBody>
          <a:bodyPr>
            <a:normAutofit/>
          </a:bodyPr>
          <a:lstStyle/>
          <a:p>
            <a:pPr latinLnBrk="0" hangingPunct="0"/>
            <a:r>
              <a:rPr lang="en-US" sz="2800" dirty="0"/>
              <a:t>Demand Volatility without Mean Reversion – Meaning Decline from Technological Changes or Fashion Changes</a:t>
            </a:r>
          </a:p>
          <a:p>
            <a:pPr lvl="1" latinLnBrk="0" hangingPunct="0"/>
            <a:r>
              <a:rPr lang="en-US" sz="2431" dirty="0"/>
              <a:t>Kodak</a:t>
            </a:r>
          </a:p>
          <a:p>
            <a:pPr lvl="1" latinLnBrk="0" hangingPunct="0"/>
            <a:r>
              <a:rPr lang="en-US" sz="2431" dirty="0"/>
              <a:t>Pilant</a:t>
            </a:r>
          </a:p>
          <a:p>
            <a:pPr lvl="1" latinLnBrk="0" hangingPunct="0"/>
            <a:r>
              <a:rPr lang="en-US" sz="2431" dirty="0"/>
              <a:t>Iridium (Motorola)</a:t>
            </a:r>
          </a:p>
          <a:p>
            <a:pPr lvl="1" latinLnBrk="0" hangingPunct="0"/>
            <a:r>
              <a:rPr lang="en-US" sz="2431" dirty="0"/>
              <a:t>Levi Strauss</a:t>
            </a:r>
          </a:p>
          <a:p>
            <a:pPr lvl="1" latinLnBrk="0" hangingPunct="0"/>
            <a:r>
              <a:rPr lang="en-US" sz="2431" dirty="0"/>
              <a:t>Ford Motor</a:t>
            </a:r>
          </a:p>
          <a:p>
            <a:pPr lvl="1" latinLnBrk="0" hangingPunct="0"/>
            <a:endParaRPr lang="en-US" sz="2431" dirty="0"/>
          </a:p>
        </p:txBody>
      </p:sp>
    </p:spTree>
    <p:extLst>
      <p:ext uri="{BB962C8B-B14F-4D97-AF65-F5344CB8AC3E}">
        <p14:creationId xmlns:p14="http://schemas.microsoft.com/office/powerpoint/2010/main" val="28873428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Difference Between Short-run Marginal Cost and Long-Run Marginal Cost</a:t>
            </a:r>
          </a:p>
        </p:txBody>
      </p:sp>
      <p:sp>
        <p:nvSpPr>
          <p:cNvPr id="3" name="Content Placeholder 2"/>
          <p:cNvSpPr>
            <a:spLocks noGrp="1"/>
          </p:cNvSpPr>
          <p:nvPr>
            <p:ph idx="1"/>
          </p:nvPr>
        </p:nvSpPr>
        <p:spPr/>
        <p:txBody>
          <a:bodyPr>
            <a:normAutofit/>
          </a:bodyPr>
          <a:lstStyle/>
          <a:p>
            <a:pPr latinLnBrk="0" hangingPunct="0"/>
            <a:r>
              <a:rPr lang="en-US" sz="2800" dirty="0"/>
              <a:t>Industry has steep short-run supply curve meaning companies will not go out of business.</a:t>
            </a:r>
          </a:p>
          <a:p>
            <a:pPr lvl="1" latinLnBrk="0" hangingPunct="0"/>
            <a:r>
              <a:rPr lang="en-US" sz="2431" dirty="0"/>
              <a:t>Texas Energy Holdings</a:t>
            </a:r>
          </a:p>
          <a:p>
            <a:pPr lvl="1" latinLnBrk="0" hangingPunct="0"/>
            <a:r>
              <a:rPr lang="en-US" sz="2431" dirty="0"/>
              <a:t>Pilant</a:t>
            </a:r>
          </a:p>
          <a:p>
            <a:pPr lvl="1" latinLnBrk="0" hangingPunct="0"/>
            <a:r>
              <a:rPr lang="en-US" sz="2431" dirty="0"/>
              <a:t>Iridium (Motorola)</a:t>
            </a:r>
          </a:p>
          <a:p>
            <a:pPr lvl="1" latinLnBrk="0" hangingPunct="0"/>
            <a:r>
              <a:rPr lang="en-US" sz="2431" dirty="0"/>
              <a:t>Levi Strauss</a:t>
            </a:r>
          </a:p>
          <a:p>
            <a:pPr lvl="1" latinLnBrk="0" hangingPunct="0"/>
            <a:r>
              <a:rPr lang="en-US" sz="2431" dirty="0"/>
              <a:t>Ford Motor</a:t>
            </a:r>
          </a:p>
          <a:p>
            <a:pPr lvl="1" latinLnBrk="0" hangingPunct="0"/>
            <a:endParaRPr lang="en-US" sz="2431" dirty="0"/>
          </a:p>
        </p:txBody>
      </p:sp>
    </p:spTree>
    <p:extLst>
      <p:ext uri="{BB962C8B-B14F-4D97-AF65-F5344CB8AC3E}">
        <p14:creationId xmlns:p14="http://schemas.microsoft.com/office/powerpoint/2010/main" val="9336186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a:t>Credit Spreads, Defaults and Loss Given Default</a:t>
            </a:r>
          </a:p>
        </p:txBody>
      </p:sp>
    </p:spTree>
    <p:extLst>
      <p:ext uri="{BB962C8B-B14F-4D97-AF65-F5344CB8AC3E}">
        <p14:creationId xmlns:p14="http://schemas.microsoft.com/office/powerpoint/2010/main" val="42532557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Spreads on Bonds</a:t>
            </a:r>
          </a:p>
        </p:txBody>
      </p:sp>
      <p:pic>
        <p:nvPicPr>
          <p:cNvPr id="5" name="Content Placeholder 4"/>
          <p:cNvPicPr>
            <a:picLocks noGrp="1" noChangeAspect="1"/>
          </p:cNvPicPr>
          <p:nvPr>
            <p:ph idx="1"/>
          </p:nvPr>
        </p:nvPicPr>
        <p:blipFill>
          <a:blip r:embed="rId2"/>
          <a:stretch>
            <a:fillRect/>
          </a:stretch>
        </p:blipFill>
        <p:spPr>
          <a:xfrm>
            <a:off x="437083" y="1600200"/>
            <a:ext cx="7941878" cy="4267200"/>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57</a:t>
            </a:fld>
            <a:endParaRPr lang="ko-KR" altLang="en-US" dirty="0"/>
          </a:p>
        </p:txBody>
      </p:sp>
    </p:spTree>
    <p:extLst>
      <p:ext uri="{BB962C8B-B14F-4D97-AF65-F5344CB8AC3E}">
        <p14:creationId xmlns:p14="http://schemas.microsoft.com/office/powerpoint/2010/main" val="6787943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Recent Credit Spreads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58</a:t>
            </a:fld>
            <a:endParaRPr lang="ko-KR" altLang="en-US" dirty="0"/>
          </a:p>
        </p:txBody>
      </p:sp>
      <p:graphicFrame>
        <p:nvGraphicFramePr>
          <p:cNvPr id="5" name="Content Placeholder 4">
            <a:extLst>
              <a:ext uri="{FF2B5EF4-FFF2-40B4-BE49-F238E27FC236}">
                <a16:creationId xmlns:a16="http://schemas.microsoft.com/office/drawing/2014/main" id="{00000000-0008-0000-0300-000002000000}"/>
              </a:ext>
            </a:extLst>
          </p:cNvPr>
          <p:cNvGraphicFramePr>
            <a:graphicFrameLocks noGrp="1"/>
          </p:cNvGraphicFramePr>
          <p:nvPr>
            <p:ph idx="1"/>
            <p:extLst>
              <p:ext uri="{D42A27DB-BD31-4B8C-83A1-F6EECF244321}">
                <p14:modId xmlns:p14="http://schemas.microsoft.com/office/powerpoint/2010/main" val="2066334387"/>
              </p:ext>
            </p:extLst>
          </p:nvPr>
        </p:nvGraphicFramePr>
        <p:xfrm>
          <a:off x="428625" y="1357313"/>
          <a:ext cx="8286750" cy="49291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848572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Finance Defaults</a:t>
            </a:r>
          </a:p>
        </p:txBody>
      </p:sp>
      <p:pic>
        <p:nvPicPr>
          <p:cNvPr id="4" name="Content Placeholder 3"/>
          <p:cNvPicPr>
            <a:picLocks noGrp="1" noChangeAspect="1"/>
          </p:cNvPicPr>
          <p:nvPr>
            <p:ph idx="1"/>
          </p:nvPr>
        </p:nvPicPr>
        <p:blipFill>
          <a:blip r:embed="rId2"/>
          <a:stretch>
            <a:fillRect/>
          </a:stretch>
        </p:blipFill>
        <p:spPr>
          <a:xfrm>
            <a:off x="860873" y="1357313"/>
            <a:ext cx="7422254" cy="4929187"/>
          </a:xfrm>
          <a:prstGeom prst="rect">
            <a:avLst/>
          </a:prstGeom>
        </p:spPr>
      </p:pic>
    </p:spTree>
    <p:extLst>
      <p:ext uri="{BB962C8B-B14F-4D97-AF65-F5344CB8AC3E}">
        <p14:creationId xmlns:p14="http://schemas.microsoft.com/office/powerpoint/2010/main" val="2691968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28597" y="308369"/>
            <a:ext cx="8286808" cy="654032"/>
          </a:xfrm>
        </p:spPr>
        <p:txBody>
          <a:bodyPr/>
          <a:lstStyle/>
          <a:p>
            <a:r>
              <a:rPr lang="en-US" dirty="0"/>
              <a:t>DSCR Buffer and Breakeven</a:t>
            </a:r>
          </a:p>
        </p:txBody>
      </p:sp>
      <p:sp>
        <p:nvSpPr>
          <p:cNvPr id="9" name="Content Placeholder 8"/>
          <p:cNvSpPr>
            <a:spLocks noGrp="1"/>
          </p:cNvSpPr>
          <p:nvPr>
            <p:ph idx="1"/>
          </p:nvPr>
        </p:nvSpPr>
        <p:spPr>
          <a:xfrm>
            <a:off x="428597" y="1395005"/>
            <a:ext cx="8286808" cy="4929222"/>
          </a:xfrm>
        </p:spPr>
        <p:txBody>
          <a:bodyPr>
            <a:normAutofit/>
          </a:bodyPr>
          <a:lstStyle/>
          <a:p>
            <a:r>
              <a:rPr lang="en-US" dirty="0"/>
              <a:t>Percent reduction in cash flow: (DSCR-1)/DSCR</a:t>
            </a:r>
          </a:p>
          <a:p>
            <a:pPr marL="738572" lvl="2" indent="0">
              <a:buNone/>
            </a:pPr>
            <a:r>
              <a:rPr lang="en-US" dirty="0"/>
              <a:t>Max Reduction = (DSCR-1)/DSCR</a:t>
            </a:r>
          </a:p>
          <a:p>
            <a:pPr marL="738572" lvl="2" indent="0">
              <a:buNone/>
            </a:pPr>
            <a:r>
              <a:rPr lang="en-US" dirty="0"/>
              <a:t>DSCR = 1/(1-Max Reduction)</a:t>
            </a:r>
          </a:p>
          <a:p>
            <a:endParaRPr lang="en-US" dirty="0"/>
          </a:p>
          <a:p>
            <a:pPr marL="791327" lvl="2" indent="0">
              <a:buNone/>
            </a:pPr>
            <a:r>
              <a:rPr lang="en-US" dirty="0"/>
              <a:t>DSCR * Max Reduction = DSCR – 1</a:t>
            </a:r>
          </a:p>
          <a:p>
            <a:pPr marL="791327" lvl="2" indent="0">
              <a:buNone/>
            </a:pPr>
            <a:r>
              <a:rPr lang="en-US" dirty="0"/>
              <a:t>DSCR - DSCR * Max Reduction  = 1</a:t>
            </a:r>
          </a:p>
          <a:p>
            <a:pPr marL="791327" lvl="2" indent="0">
              <a:buNone/>
            </a:pPr>
            <a:r>
              <a:rPr lang="en-US" dirty="0"/>
              <a:t>DSCR * (1- Max Reduction) = 1</a:t>
            </a:r>
          </a:p>
          <a:p>
            <a:pPr marL="791327" lvl="2" indent="0">
              <a:buNone/>
            </a:pPr>
            <a:r>
              <a:rPr lang="en-US" dirty="0"/>
              <a:t>DSCR = 1/(1-Max Reduction)</a:t>
            </a:r>
          </a:p>
          <a:p>
            <a:pPr marL="791327" lvl="2" indent="0">
              <a:buNone/>
            </a:pPr>
            <a:endParaRPr lang="en-US" dirty="0"/>
          </a:p>
          <a:p>
            <a:pPr marL="791327" lvl="2" indent="0">
              <a:buNone/>
            </a:pPr>
            <a:r>
              <a:rPr lang="en-US" dirty="0"/>
              <a:t>Max Reduction over life of project = (PLCR-1)/PLCR</a:t>
            </a:r>
          </a:p>
          <a:p>
            <a:pPr marL="791327" lvl="2" indent="0">
              <a:buNone/>
            </a:pPr>
            <a:r>
              <a:rPr lang="en-US" dirty="0"/>
              <a:t>Max Reduction over life of loan = (LLCR-1)/LLCR</a:t>
            </a:r>
          </a:p>
          <a:p>
            <a:pPr marL="791327" lvl="2" indent="0">
              <a:buNone/>
            </a:pPr>
            <a:endParaRPr lang="en-US" dirty="0"/>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6</a:t>
            </a:fld>
            <a:endParaRPr lang="ko-KR" altLang="en-US" dirty="0"/>
          </a:p>
        </p:txBody>
      </p:sp>
    </p:spTree>
    <p:extLst>
      <p:ext uri="{BB962C8B-B14F-4D97-AF65-F5344CB8AC3E}">
        <p14:creationId xmlns:p14="http://schemas.microsoft.com/office/powerpoint/2010/main" val="37599408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 Defaults</a:t>
            </a:r>
          </a:p>
        </p:txBody>
      </p:sp>
      <p:pic>
        <p:nvPicPr>
          <p:cNvPr id="5" name="Content Placeholder 4"/>
          <p:cNvPicPr>
            <a:picLocks noGrp="1" noChangeAspect="1"/>
          </p:cNvPicPr>
          <p:nvPr>
            <p:ph idx="1"/>
          </p:nvPr>
        </p:nvPicPr>
        <p:blipFill>
          <a:blip r:embed="rId2"/>
          <a:stretch>
            <a:fillRect/>
          </a:stretch>
        </p:blipFill>
        <p:spPr>
          <a:xfrm>
            <a:off x="1333501" y="914400"/>
            <a:ext cx="6477000" cy="5632174"/>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60</a:t>
            </a:fld>
            <a:endParaRPr lang="ko-KR" altLang="en-US" dirty="0"/>
          </a:p>
        </p:txBody>
      </p:sp>
    </p:spTree>
    <p:extLst>
      <p:ext uri="{BB962C8B-B14F-4D97-AF65-F5344CB8AC3E}">
        <p14:creationId xmlns:p14="http://schemas.microsoft.com/office/powerpoint/2010/main" val="25903863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Default Rates and Bond Ratings</a:t>
            </a:r>
          </a:p>
        </p:txBody>
      </p:sp>
      <p:pic>
        <p:nvPicPr>
          <p:cNvPr id="5" name="Content Placeholder 4"/>
          <p:cNvPicPr>
            <a:picLocks noGrp="1" noChangeAspect="1"/>
          </p:cNvPicPr>
          <p:nvPr>
            <p:ph idx="1"/>
          </p:nvPr>
        </p:nvPicPr>
        <p:blipFill>
          <a:blip r:embed="rId2"/>
          <a:stretch>
            <a:fillRect/>
          </a:stretch>
        </p:blipFill>
        <p:spPr>
          <a:xfrm>
            <a:off x="1590146" y="1357313"/>
            <a:ext cx="5963707"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61</a:t>
            </a:fld>
            <a:endParaRPr lang="ko-KR" altLang="en-US" dirty="0"/>
          </a:p>
        </p:txBody>
      </p:sp>
    </p:spTree>
    <p:extLst>
      <p:ext uri="{BB962C8B-B14F-4D97-AF65-F5344CB8AC3E}">
        <p14:creationId xmlns:p14="http://schemas.microsoft.com/office/powerpoint/2010/main" val="32805186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Loss, Given Default</a:t>
            </a:r>
          </a:p>
        </p:txBody>
      </p:sp>
      <p:pic>
        <p:nvPicPr>
          <p:cNvPr id="5" name="Content Placeholder 4"/>
          <p:cNvPicPr>
            <a:picLocks noGrp="1" noChangeAspect="1"/>
          </p:cNvPicPr>
          <p:nvPr>
            <p:ph idx="1"/>
          </p:nvPr>
        </p:nvPicPr>
        <p:blipFill>
          <a:blip r:embed="rId2"/>
          <a:stretch>
            <a:fillRect/>
          </a:stretch>
        </p:blipFill>
        <p:spPr>
          <a:xfrm>
            <a:off x="428625" y="2147626"/>
            <a:ext cx="8286750" cy="3348561"/>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62</a:t>
            </a:fld>
            <a:endParaRPr lang="ko-KR" altLang="en-US" dirty="0"/>
          </a:p>
        </p:txBody>
      </p:sp>
    </p:spTree>
    <p:extLst>
      <p:ext uri="{BB962C8B-B14F-4D97-AF65-F5344CB8AC3E}">
        <p14:creationId xmlns:p14="http://schemas.microsoft.com/office/powerpoint/2010/main" val="32089018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Recovery of Project Finance Loans</a:t>
            </a:r>
          </a:p>
        </p:txBody>
      </p:sp>
      <p:pic>
        <p:nvPicPr>
          <p:cNvPr id="5" name="Content Placeholder 4"/>
          <p:cNvPicPr>
            <a:picLocks noGrp="1" noChangeAspect="1"/>
          </p:cNvPicPr>
          <p:nvPr>
            <p:ph idx="1"/>
          </p:nvPr>
        </p:nvPicPr>
        <p:blipFill>
          <a:blip r:embed="rId2"/>
          <a:stretch>
            <a:fillRect/>
          </a:stretch>
        </p:blipFill>
        <p:spPr>
          <a:xfrm>
            <a:off x="770852" y="1357313"/>
            <a:ext cx="7602296" cy="4929187"/>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63</a:t>
            </a:fld>
            <a:endParaRPr lang="ko-KR" altLang="en-US" dirty="0"/>
          </a:p>
        </p:txBody>
      </p:sp>
    </p:spTree>
    <p:extLst>
      <p:ext uri="{BB962C8B-B14F-4D97-AF65-F5344CB8AC3E}">
        <p14:creationId xmlns:p14="http://schemas.microsoft.com/office/powerpoint/2010/main" val="20269661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Evaluating Cash Flow and EBITDA</a:t>
            </a:r>
          </a:p>
        </p:txBody>
      </p:sp>
    </p:spTree>
    <p:extLst>
      <p:ext uri="{BB962C8B-B14F-4D97-AF65-F5344CB8AC3E}">
        <p14:creationId xmlns:p14="http://schemas.microsoft.com/office/powerpoint/2010/main" val="36500046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a:t>Summary of why EBITDA is Used in Credit Analysis and Valuation</a:t>
            </a:r>
          </a:p>
        </p:txBody>
      </p:sp>
      <p:sp>
        <p:nvSpPr>
          <p:cNvPr id="3" name="Content Placeholder 2"/>
          <p:cNvSpPr>
            <a:spLocks noGrp="1"/>
          </p:cNvSpPr>
          <p:nvPr>
            <p:ph idx="1"/>
          </p:nvPr>
        </p:nvSpPr>
        <p:spPr>
          <a:xfrm>
            <a:off x="609599" y="1268929"/>
            <a:ext cx="8382001" cy="4369871"/>
          </a:xfrm>
        </p:spPr>
        <p:txBody>
          <a:bodyPr>
            <a:normAutofit fontScale="85000" lnSpcReduction="20000"/>
          </a:bodyPr>
          <a:lstStyle/>
          <a:p>
            <a:pPr marL="316531" lvl="1" indent="-316531" eaLnBrk="0" latinLnBrk="0" hangingPunct="0">
              <a:buFont typeface="Arial" pitchFamily="34" charset="0"/>
              <a:buChar char="•"/>
            </a:pPr>
            <a:r>
              <a:rPr lang="en-US" sz="2800" dirty="0"/>
              <a:t>EBITDA is useful because one way to think about the fundamental operations of a company is that it makes capital expenditures to generate EBITDA. EBITDA is before depreciation and before taxes and interest while capital expenditures is before financing from debt and equity. Therefore the EBITDA that is computed before depreciation, financing and taxes can be compared to capital expenditures so as to assess whether the strategy is working.</a:t>
            </a:r>
          </a:p>
          <a:p>
            <a:pPr marL="316531" lvl="1" indent="-316531" eaLnBrk="0" latinLnBrk="0" hangingPunct="0">
              <a:buFont typeface="Arial" pitchFamily="34" charset="0"/>
              <a:buChar char="•"/>
            </a:pPr>
            <a:r>
              <a:rPr lang="en-US" sz="2800" dirty="0"/>
              <a:t>EBITDA is good for assessing the ability to repay debt and interest expense because EBITDA is representative of cash flow before interest meaning EBITDA can be used to assess whether debt service (interest expense and debt repayments) can be repaid.</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65</a:t>
            </a:fld>
            <a:endParaRPr lang="ko-KR" altLang="en-US" dirty="0"/>
          </a:p>
        </p:txBody>
      </p:sp>
    </p:spTree>
    <p:extLst>
      <p:ext uri="{BB962C8B-B14F-4D97-AF65-F5344CB8AC3E}">
        <p14:creationId xmlns:p14="http://schemas.microsoft.com/office/powerpoint/2010/main" val="31708713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Some People do not like EBITDA – This is a quote from a book on Financial Statement Analysis (Chapter 6 of the disk)</a:t>
            </a:r>
          </a:p>
        </p:txBody>
      </p:sp>
      <p:pic>
        <p:nvPicPr>
          <p:cNvPr id="5" name="Content Placeholder 4"/>
          <p:cNvPicPr>
            <a:picLocks noGrp="1" noChangeAspect="1"/>
          </p:cNvPicPr>
          <p:nvPr>
            <p:ph idx="1"/>
          </p:nvPr>
        </p:nvPicPr>
        <p:blipFill>
          <a:blip r:embed="rId2"/>
          <a:stretch>
            <a:fillRect/>
          </a:stretch>
        </p:blipFill>
        <p:spPr>
          <a:xfrm>
            <a:off x="1646431" y="1556265"/>
            <a:ext cx="5211569" cy="4390392"/>
          </a:xfrm>
          <a:prstGeom prst="rect">
            <a:avLst/>
          </a:prstGeom>
        </p:spPr>
      </p:pic>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66</a:t>
            </a:fld>
            <a:endParaRPr lang="ko-KR" altLang="en-US" dirty="0"/>
          </a:p>
        </p:txBody>
      </p:sp>
    </p:spTree>
    <p:extLst>
      <p:ext uri="{BB962C8B-B14F-4D97-AF65-F5344CB8AC3E}">
        <p14:creationId xmlns:p14="http://schemas.microsoft.com/office/powerpoint/2010/main" val="27120738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EBITDA Issues Addressed in This Section</a:t>
            </a:r>
          </a:p>
        </p:txBody>
      </p:sp>
      <p:sp>
        <p:nvSpPr>
          <p:cNvPr id="3" name="Content Placeholder 2"/>
          <p:cNvSpPr>
            <a:spLocks noGrp="1"/>
          </p:cNvSpPr>
          <p:nvPr>
            <p:ph idx="1"/>
          </p:nvPr>
        </p:nvSpPr>
        <p:spPr/>
        <p:txBody>
          <a:bodyPr>
            <a:normAutofit lnSpcReduction="10000"/>
          </a:bodyPr>
          <a:lstStyle/>
          <a:p>
            <a:pPr latinLnBrk="0" hangingPunct="0"/>
            <a:r>
              <a:rPr lang="en-US" dirty="0"/>
              <a:t>In financial statement analysis we use accounting data to find information that best helps us find the value of the company and the strength of the company from the perspective of re-paying debt. In this section the following is addressed:</a:t>
            </a:r>
          </a:p>
          <a:p>
            <a:pPr lvl="1" latinLnBrk="0" hangingPunct="0"/>
            <a:r>
              <a:rPr lang="en-US" dirty="0"/>
              <a:t>Why don’t bankers and investment bankers just use the Cash flow on the Cash Flow Statement for Cash Flow instead of EBITDA</a:t>
            </a:r>
          </a:p>
          <a:p>
            <a:pPr lvl="1" latinLnBrk="0" hangingPunct="0"/>
            <a:r>
              <a:rPr lang="en-US" dirty="0"/>
              <a:t>Is there a rule that is always used for calculating EBITDA</a:t>
            </a:r>
          </a:p>
          <a:p>
            <a:pPr lvl="1" latinLnBrk="0" hangingPunct="0"/>
            <a:r>
              <a:rPr lang="en-US" dirty="0"/>
              <a:t>How does S&amp;P compute EBITDA and what is the basis for their calculations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67</a:t>
            </a:fld>
            <a:endParaRPr lang="ko-KR" altLang="en-US" dirty="0"/>
          </a:p>
        </p:txBody>
      </p:sp>
    </p:spTree>
    <p:extLst>
      <p:ext uri="{BB962C8B-B14F-4D97-AF65-F5344CB8AC3E}">
        <p14:creationId xmlns:p14="http://schemas.microsoft.com/office/powerpoint/2010/main" val="37766526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Why are Adjustments Necessary for Financial Analysis (S&amp;P)</a:t>
            </a:r>
          </a:p>
        </p:txBody>
      </p:sp>
      <p:sp>
        <p:nvSpPr>
          <p:cNvPr id="3" name="Content Placeholder 2"/>
          <p:cNvSpPr>
            <a:spLocks noGrp="1"/>
          </p:cNvSpPr>
          <p:nvPr>
            <p:ph idx="1"/>
          </p:nvPr>
        </p:nvSpPr>
        <p:spPr/>
        <p:txBody>
          <a:bodyPr>
            <a:normAutofit fontScale="85000" lnSpcReduction="10000"/>
          </a:bodyPr>
          <a:lstStyle/>
          <a:p>
            <a:pPr latinLnBrk="0" hangingPunct="0"/>
            <a:r>
              <a:rPr lang="en-US" dirty="0"/>
              <a:t>S&amp;P states that adjustments to accounting data enable better alignment of a company's reported figures with our view of underlying economic conditions. </a:t>
            </a:r>
          </a:p>
          <a:p>
            <a:pPr lvl="1" latinLnBrk="0" hangingPunct="0"/>
            <a:r>
              <a:rPr lang="en-US" i="1" dirty="0">
                <a:solidFill>
                  <a:srgbClr val="FF0000"/>
                </a:solidFill>
              </a:rPr>
              <a:t>Comment: This means that standard and poor’s does not think you can just take numbers from the cash flow statement or the income statement to represent the ability of a company to repay its debt.</a:t>
            </a:r>
          </a:p>
          <a:p>
            <a:pPr latinLnBrk="0" hangingPunct="0"/>
            <a:r>
              <a:rPr lang="en-US" dirty="0"/>
              <a:t>Adjustments allow a more accurate portrayal of a company's ongoing business, for example, following acquisitions or disposals, through pro forma adjustments.</a:t>
            </a:r>
          </a:p>
          <a:p>
            <a:pPr lvl="1" latinLnBrk="0" hangingPunct="0"/>
            <a:r>
              <a:rPr lang="en-US" i="1" dirty="0">
                <a:solidFill>
                  <a:srgbClr val="FF0000"/>
                </a:solidFill>
              </a:rPr>
              <a:t>Comment: This means that we want to use the financial data to see how much the company’s basic business is earning and we do not want to count gains from sales of a business in the on-going business or EBITDA</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68</a:t>
            </a:fld>
            <a:endParaRPr lang="ko-KR" altLang="en-US" dirty="0"/>
          </a:p>
        </p:txBody>
      </p:sp>
    </p:spTree>
    <p:extLst>
      <p:ext uri="{BB962C8B-B14F-4D97-AF65-F5344CB8AC3E}">
        <p14:creationId xmlns:p14="http://schemas.microsoft.com/office/powerpoint/2010/main" val="40498152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This is What S&amp;P Says About EBITDA</a:t>
            </a:r>
          </a:p>
        </p:txBody>
      </p:sp>
      <p:sp>
        <p:nvSpPr>
          <p:cNvPr id="3" name="Content Placeholder 2"/>
          <p:cNvSpPr>
            <a:spLocks noGrp="1"/>
          </p:cNvSpPr>
          <p:nvPr>
            <p:ph idx="1"/>
          </p:nvPr>
        </p:nvSpPr>
        <p:spPr/>
        <p:txBody>
          <a:bodyPr>
            <a:normAutofit/>
          </a:bodyPr>
          <a:lstStyle/>
          <a:p>
            <a:pPr latinLnBrk="0" hangingPunct="0"/>
            <a:r>
              <a:rPr lang="en-US" sz="2800" dirty="0">
                <a:solidFill>
                  <a:srgbClr val="666666"/>
                </a:solidFill>
                <a:latin typeface="AmasisMT-Light"/>
              </a:rPr>
              <a:t>EBITDA </a:t>
            </a:r>
            <a:r>
              <a:rPr lang="en-US" sz="2800" dirty="0">
                <a:solidFill>
                  <a:srgbClr val="000000"/>
                </a:solidFill>
                <a:latin typeface="AmasisMT"/>
              </a:rPr>
              <a:t>aims to capture the results of a company's </a:t>
            </a:r>
            <a:r>
              <a:rPr lang="en-US" sz="2800" b="1" i="1" dirty="0">
                <a:solidFill>
                  <a:srgbClr val="000000"/>
                </a:solidFill>
                <a:latin typeface="AmasisMT"/>
              </a:rPr>
              <a:t>core operating activities</a:t>
            </a:r>
            <a:r>
              <a:rPr lang="en-US" sz="2800" dirty="0">
                <a:solidFill>
                  <a:srgbClr val="000000"/>
                </a:solidFill>
                <a:latin typeface="AmasisMT"/>
              </a:rPr>
              <a:t> </a:t>
            </a:r>
          </a:p>
          <a:p>
            <a:pPr latinLnBrk="0" hangingPunct="0"/>
            <a:r>
              <a:rPr lang="en-US" sz="2800" dirty="0">
                <a:solidFill>
                  <a:srgbClr val="000000"/>
                </a:solidFill>
                <a:latin typeface="AmasisMT"/>
              </a:rPr>
              <a:t>The core business activities are before interest, taxes, and the </a:t>
            </a:r>
            <a:r>
              <a:rPr lang="en-US" sz="2800" b="1" i="1" dirty="0">
                <a:solidFill>
                  <a:srgbClr val="000000"/>
                </a:solidFill>
                <a:latin typeface="AmasisMT"/>
              </a:rPr>
              <a:t>before</a:t>
            </a:r>
            <a:r>
              <a:rPr lang="en-US" sz="2800" dirty="0">
                <a:solidFill>
                  <a:srgbClr val="000000"/>
                </a:solidFill>
                <a:latin typeface="AmasisMT"/>
              </a:rPr>
              <a:t> the impact on earnings of (1) capital spending, (2) other investing and (3) financing activities. </a:t>
            </a:r>
          </a:p>
          <a:p>
            <a:pPr lvl="1" latinLnBrk="0" hangingPunct="0"/>
            <a:r>
              <a:rPr lang="en-US" sz="2431" i="1" dirty="0">
                <a:solidFill>
                  <a:srgbClr val="FF0000"/>
                </a:solidFill>
                <a:latin typeface="AmasisMT"/>
              </a:rPr>
              <a:t>Comment: EBITDA is still earnings, but since it is before depreciation it can be compared to Capital Expenditures. </a:t>
            </a:r>
          </a:p>
          <a:p>
            <a:pPr lvl="1" latinLnBrk="0" hangingPunct="0"/>
            <a:r>
              <a:rPr lang="en-US" sz="2431" i="1" dirty="0">
                <a:solidFill>
                  <a:srgbClr val="FF0000"/>
                </a:solidFill>
                <a:latin typeface="AmasisMT"/>
              </a:rPr>
              <a:t>Since it is before interest, it can be compared to interest</a:t>
            </a:r>
          </a:p>
          <a:p>
            <a:pPr lvl="1" latinLnBrk="0" hangingPunct="0"/>
            <a:r>
              <a:rPr lang="en-US" sz="2431" i="1" dirty="0">
                <a:solidFill>
                  <a:srgbClr val="FF0000"/>
                </a:solidFill>
                <a:latin typeface="AmasisMT"/>
              </a:rPr>
              <a:t>It removes other investing like cash, so it concentrates on the core business activities of a company</a:t>
            </a:r>
            <a:r>
              <a:rPr lang="en-US" sz="2431" dirty="0">
                <a:solidFill>
                  <a:srgbClr val="FF0000"/>
                </a:solidFill>
                <a:latin typeface="AmasisMT"/>
              </a:rPr>
              <a:t>.</a:t>
            </a:r>
          </a:p>
          <a:p>
            <a:pPr lvl="1" latinLnBrk="0" hangingPunct="0"/>
            <a:endParaRPr lang="en-US" sz="2431" dirty="0">
              <a:solidFill>
                <a:srgbClr val="000000"/>
              </a:solidFill>
              <a:latin typeface="AmasisMT"/>
            </a:endParaRPr>
          </a:p>
          <a:p>
            <a:pPr latinLnBrk="0" hangingPunct="0"/>
            <a:endParaRPr lang="en-US"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69</a:t>
            </a:fld>
            <a:endParaRPr lang="ko-KR" altLang="en-US" dirty="0"/>
          </a:p>
        </p:txBody>
      </p:sp>
    </p:spTree>
    <p:extLst>
      <p:ext uri="{BB962C8B-B14F-4D97-AF65-F5344CB8AC3E}">
        <p14:creationId xmlns:p14="http://schemas.microsoft.com/office/powerpoint/2010/main" val="2264373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553200" y="1180707"/>
            <a:ext cx="2270760" cy="1674177"/>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Example of DSCR and Why DSCR is Better Measure of Risk than Beta, VAR, Implied Vol, Duration, EMRP</a:t>
            </a:r>
          </a:p>
        </p:txBody>
      </p:sp>
      <p:sp>
        <p:nvSpPr>
          <p:cNvPr id="3" name="Content Placeholder 2"/>
          <p:cNvSpPr>
            <a:spLocks noGrp="1"/>
          </p:cNvSpPr>
          <p:nvPr>
            <p:ph idx="1"/>
          </p:nvPr>
        </p:nvSpPr>
        <p:spPr>
          <a:xfrm>
            <a:off x="422982" y="1524000"/>
            <a:ext cx="8286808" cy="4545586"/>
          </a:xfrm>
        </p:spPr>
        <p:txBody>
          <a:bodyPr>
            <a:normAutofit fontScale="92500" lnSpcReduction="20000"/>
          </a:bodyPr>
          <a:lstStyle/>
          <a:p>
            <a:pPr latinLnBrk="0" hangingPunct="0"/>
            <a:r>
              <a:rPr lang="en-US" dirty="0"/>
              <a:t>You need to be at a meeting at 9:00 AM</a:t>
            </a:r>
          </a:p>
          <a:p>
            <a:pPr lvl="1" eaLnBrk="0" latinLnBrk="0" hangingPunct="0"/>
            <a:r>
              <a:rPr lang="en-US" dirty="0"/>
              <a:t>Elvis Presley is staying at a hotel next door and can walk a few steps</a:t>
            </a:r>
          </a:p>
          <a:p>
            <a:pPr lvl="1" eaLnBrk="0" latinLnBrk="0" hangingPunct="0"/>
            <a:r>
              <a:rPr lang="en-US" dirty="0"/>
              <a:t>Michael Jackson is staying across town and must take a taxi. Traffic can be good or bad. Google Maps said it takes 15 Minutes.</a:t>
            </a:r>
          </a:p>
          <a:p>
            <a:pPr latinLnBrk="0" hangingPunct="0"/>
            <a:r>
              <a:rPr lang="en-US" dirty="0"/>
              <a:t>Elvis will leave at 8:58 AM and have no problem in arriving on time – this is a very low DSCR</a:t>
            </a:r>
          </a:p>
          <a:p>
            <a:pPr latinLnBrk="0" hangingPunct="0"/>
            <a:r>
              <a:rPr lang="en-US" dirty="0"/>
              <a:t>Michael will leave 30 minutes early at 8:30 AM to make sure he will make be on time – this is a DSCR of 2.0 that is higher because of higher operating risk. The google map is like a financial model – it could be wrong and you must estimate a downside case.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a:t>
            </a:fld>
            <a:endParaRPr lang="ko-KR" altLang="en-US" dirty="0"/>
          </a:p>
        </p:txBody>
      </p:sp>
    </p:spTree>
    <p:extLst>
      <p:ext uri="{BB962C8B-B14F-4D97-AF65-F5344CB8AC3E}">
        <p14:creationId xmlns:p14="http://schemas.microsoft.com/office/powerpoint/2010/main" val="27366450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a:t>S&amp;P Definition of EBITDA – Other Income Should Be Only Cash</a:t>
            </a:r>
          </a:p>
        </p:txBody>
      </p:sp>
      <p:sp>
        <p:nvSpPr>
          <p:cNvPr id="3" name="Content Placeholder 2"/>
          <p:cNvSpPr>
            <a:spLocks noGrp="1"/>
          </p:cNvSpPr>
          <p:nvPr>
            <p:ph idx="1"/>
          </p:nvPr>
        </p:nvSpPr>
        <p:spPr/>
        <p:txBody>
          <a:bodyPr/>
          <a:lstStyle/>
          <a:p>
            <a:pPr latinLnBrk="0" hangingPunct="0"/>
            <a:r>
              <a:rPr lang="en-US" sz="3200" dirty="0">
                <a:solidFill>
                  <a:srgbClr val="000000"/>
                </a:solidFill>
                <a:latin typeface="AmasisMT"/>
              </a:rPr>
              <a:t>Revenue minus operating expenses </a:t>
            </a:r>
          </a:p>
          <a:p>
            <a:pPr lvl="1" latinLnBrk="0" hangingPunct="0"/>
            <a:r>
              <a:rPr lang="en-US" sz="2831" dirty="0">
                <a:solidFill>
                  <a:srgbClr val="000000"/>
                </a:solidFill>
                <a:latin typeface="AmasisMT"/>
              </a:rPr>
              <a:t>plus depreciation and amortization (including noncurrent asset impairment and impairment reversals). </a:t>
            </a:r>
          </a:p>
          <a:p>
            <a:pPr lvl="1" latinLnBrk="0" hangingPunct="0"/>
            <a:r>
              <a:rPr lang="en-US" sz="3200" dirty="0">
                <a:solidFill>
                  <a:srgbClr val="000000"/>
                </a:solidFill>
                <a:latin typeface="AmasisMT"/>
              </a:rPr>
              <a:t>Include </a:t>
            </a:r>
            <a:r>
              <a:rPr lang="en-US" sz="3200" b="1" i="1" dirty="0">
                <a:solidFill>
                  <a:srgbClr val="000000"/>
                </a:solidFill>
                <a:latin typeface="AmasisMT"/>
              </a:rPr>
              <a:t>cash dividends received from investments</a:t>
            </a:r>
            <a:r>
              <a:rPr lang="en-US" sz="3200" dirty="0">
                <a:solidFill>
                  <a:srgbClr val="000000"/>
                </a:solidFill>
                <a:latin typeface="AmasisMT"/>
              </a:rPr>
              <a:t> accounted for under the equity method, and exclude the company's share of these investees' profits. </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70</a:t>
            </a:fld>
            <a:endParaRPr lang="ko-KR" altLang="en-US" dirty="0"/>
          </a:p>
        </p:txBody>
      </p:sp>
    </p:spTree>
    <p:extLst>
      <p:ext uri="{BB962C8B-B14F-4D97-AF65-F5344CB8AC3E}">
        <p14:creationId xmlns:p14="http://schemas.microsoft.com/office/powerpoint/2010/main" val="8314877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EBITDA as Starting Point – General Discussion</a:t>
            </a:r>
          </a:p>
        </p:txBody>
      </p:sp>
      <p:sp>
        <p:nvSpPr>
          <p:cNvPr id="3" name="Content Placeholder 2"/>
          <p:cNvSpPr>
            <a:spLocks noGrp="1"/>
          </p:cNvSpPr>
          <p:nvPr>
            <p:ph idx="1"/>
          </p:nvPr>
        </p:nvSpPr>
        <p:spPr/>
        <p:txBody>
          <a:bodyPr>
            <a:normAutofit fontScale="92500" lnSpcReduction="20000"/>
          </a:bodyPr>
          <a:lstStyle/>
          <a:p>
            <a:pPr latinLnBrk="0" hangingPunct="0"/>
            <a:r>
              <a:rPr lang="en-GB" dirty="0"/>
              <a:t>First big point about EBITDA – EBITDA cannot be found on the income statement and there is no absolute rule for computing EBITDA</a:t>
            </a:r>
          </a:p>
          <a:p>
            <a:pPr lvl="1" latinLnBrk="0" hangingPunct="0"/>
            <a:r>
              <a:rPr lang="en-GB" dirty="0"/>
              <a:t>Attempt to evaluate on-going operations in a consistent manner</a:t>
            </a:r>
          </a:p>
          <a:p>
            <a:pPr lvl="1" latinLnBrk="0" hangingPunct="0"/>
            <a:r>
              <a:rPr lang="en-GB" dirty="0"/>
              <a:t>Definition as revenues related to basic operations coming in versus cash expenses going out. Do not include gains on sales of assets</a:t>
            </a:r>
          </a:p>
          <a:p>
            <a:pPr latinLnBrk="0" hangingPunct="0"/>
            <a:r>
              <a:rPr lang="en-GB" dirty="0"/>
              <a:t>Computation of EBITDA and Measurement Issues</a:t>
            </a:r>
            <a:endParaRPr lang="en-US" dirty="0"/>
          </a:p>
          <a:p>
            <a:pPr latinLnBrk="0" hangingPunct="0"/>
            <a:r>
              <a:rPr lang="en-GB" dirty="0"/>
              <a:t>Understanding and Dissecting Trends in EBITDA</a:t>
            </a:r>
            <a:endParaRPr lang="en-US" dirty="0"/>
          </a:p>
          <a:p>
            <a:pPr latinLnBrk="0" hangingPunct="0"/>
            <a:r>
              <a:rPr lang="en-GB" dirty="0"/>
              <a:t>Acquiring Long-term data on EBITDA (read PDF)</a:t>
            </a:r>
            <a:endParaRPr lang="en-US" dirty="0"/>
          </a:p>
          <a:p>
            <a:pPr latinLnBrk="0" hangingPunct="0"/>
            <a:r>
              <a:rPr lang="en-GB" dirty="0"/>
              <a:t>Adjusting EBITDA for Exploration Expenses, Rental Expenses and Other Factors</a:t>
            </a:r>
            <a:endParaRPr lang="en-US" dirty="0"/>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71</a:t>
            </a:fld>
            <a:endParaRPr lang="ko-KR" altLang="en-US" dirty="0"/>
          </a:p>
        </p:txBody>
      </p:sp>
    </p:spTree>
    <p:extLst>
      <p:ext uri="{BB962C8B-B14F-4D97-AF65-F5344CB8AC3E}">
        <p14:creationId xmlns:p14="http://schemas.microsoft.com/office/powerpoint/2010/main" val="143422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Review of Chesapeake Case – Why Make Adjustments to Accounting Data in Finance</a:t>
            </a:r>
          </a:p>
        </p:txBody>
      </p:sp>
      <p:sp>
        <p:nvSpPr>
          <p:cNvPr id="3" name="Content Placeholder 2"/>
          <p:cNvSpPr>
            <a:spLocks noGrp="1"/>
          </p:cNvSpPr>
          <p:nvPr>
            <p:ph idx="1"/>
          </p:nvPr>
        </p:nvSpPr>
        <p:spPr/>
        <p:txBody>
          <a:bodyPr>
            <a:normAutofit fontScale="92500" lnSpcReduction="20000"/>
          </a:bodyPr>
          <a:lstStyle/>
          <a:p>
            <a:pPr latinLnBrk="0" hangingPunct="0"/>
            <a:r>
              <a:rPr lang="en-US" dirty="0"/>
              <a:t>Why do we make adjustments to accounting data and use EBITDA</a:t>
            </a:r>
          </a:p>
          <a:p>
            <a:pPr lvl="1" eaLnBrk="0" latinLnBrk="0" hangingPunct="0"/>
            <a:r>
              <a:rPr lang="en-US" dirty="0"/>
              <a:t>Separate financing analysis from operating analysis</a:t>
            </a:r>
          </a:p>
          <a:p>
            <a:pPr lvl="2" eaLnBrk="0" latinLnBrk="0" hangingPunct="0"/>
            <a:r>
              <a:rPr lang="en-US" dirty="0"/>
              <a:t>EBITDA should focus on core operations (Apple example)</a:t>
            </a:r>
          </a:p>
          <a:p>
            <a:pPr lvl="2" eaLnBrk="0" latinLnBrk="0" hangingPunct="0"/>
            <a:r>
              <a:rPr lang="en-US" dirty="0"/>
              <a:t>EBITDA takes interest away</a:t>
            </a:r>
          </a:p>
          <a:p>
            <a:pPr lvl="2" eaLnBrk="0" latinLnBrk="0" hangingPunct="0"/>
            <a:r>
              <a:rPr lang="en-US" dirty="0"/>
              <a:t>EBITDA can be compared to capital expenditures (takes depreciation away)</a:t>
            </a:r>
          </a:p>
          <a:p>
            <a:pPr lvl="2" eaLnBrk="0" latinLnBrk="0" hangingPunct="0"/>
            <a:r>
              <a:rPr lang="en-US" dirty="0"/>
              <a:t>FFO and EBITDA used to evaluate debt repayments</a:t>
            </a:r>
          </a:p>
          <a:p>
            <a:pPr lvl="1" eaLnBrk="0" latinLnBrk="0" hangingPunct="0"/>
            <a:r>
              <a:rPr lang="en-US" dirty="0"/>
              <a:t>Starting point of DCF valuation is EBITDA:</a:t>
            </a:r>
          </a:p>
          <a:p>
            <a:pPr lvl="2" eaLnBrk="0" latinLnBrk="0" hangingPunct="0"/>
            <a:r>
              <a:rPr lang="en-US" dirty="0"/>
              <a:t>A simple definition of free cash flow for a company with no taxes and cash accounting:</a:t>
            </a:r>
          </a:p>
          <a:p>
            <a:pPr lvl="3" eaLnBrk="0" latinLnBrk="0" hangingPunct="0"/>
            <a:r>
              <a:rPr lang="en-US" dirty="0"/>
              <a:t>Free Cash Flow = EBITDA – Capital Expenditures</a:t>
            </a:r>
          </a:p>
          <a:p>
            <a:pPr lvl="2" eaLnBrk="0" latinLnBrk="0" hangingPunct="0"/>
            <a:r>
              <a:rPr lang="en-US" dirty="0"/>
              <a:t>Full Definition:</a:t>
            </a:r>
          </a:p>
          <a:p>
            <a:pPr lvl="3" eaLnBrk="0" latinLnBrk="0" hangingPunct="0"/>
            <a:r>
              <a:rPr lang="en-US" dirty="0"/>
              <a:t>Free Cash Flow = EBITDA – WC Changes – Capital Expenditures – Operating Taxes + Deferred Taxes + Other Items</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72</a:t>
            </a:fld>
            <a:endParaRPr lang="ko-KR" altLang="en-US" dirty="0"/>
          </a:p>
        </p:txBody>
      </p:sp>
    </p:spTree>
    <p:extLst>
      <p:ext uri="{BB962C8B-B14F-4D97-AF65-F5344CB8AC3E}">
        <p14:creationId xmlns:p14="http://schemas.microsoft.com/office/powerpoint/2010/main" val="6937978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Example of EBITDA – Stock Compensation and Cash Restructuring Expenses</a:t>
            </a:r>
          </a:p>
        </p:txBody>
      </p:sp>
      <p:sp>
        <p:nvSpPr>
          <p:cNvPr id="3" name="Content Placeholder 2"/>
          <p:cNvSpPr>
            <a:spLocks noGrp="1"/>
          </p:cNvSpPr>
          <p:nvPr>
            <p:ph idx="1"/>
          </p:nvPr>
        </p:nvSpPr>
        <p:spPr/>
        <p:txBody>
          <a:bodyPr>
            <a:normAutofit fontScale="62500" lnSpcReduction="20000"/>
          </a:bodyPr>
          <a:lstStyle/>
          <a:p>
            <a:pPr latinLnBrk="0" hangingPunct="0"/>
            <a:r>
              <a:rPr lang="en-US" dirty="0"/>
              <a:t>You can use the cash flow statement and the income statement to compute the EBITDA of a company. In this example, the company has stock price compensation and restructuring expenses.</a:t>
            </a:r>
          </a:p>
          <a:p>
            <a:pPr latinLnBrk="0" hangingPunct="0"/>
            <a:r>
              <a:rPr lang="en-US" dirty="0"/>
              <a:t>Some of the restructuring expenses are non-cash expenses. The cash portion can be found by subtracting the amount of non-cash expenses on the cash flow statement from the total expenses on the income statement</a:t>
            </a:r>
          </a:p>
          <a:p>
            <a:pPr latinLnBrk="0" hangingPunct="0"/>
            <a:r>
              <a:rPr lang="en-US" dirty="0"/>
              <a:t>The stock compensation should not affect EBITDA a company must either pay cash expenses or stock expenses for making sales and operating a company.</a:t>
            </a:r>
          </a:p>
          <a:p>
            <a:pPr latinLnBrk="0" hangingPunct="0"/>
            <a:endParaRPr lang="en-US" dirty="0"/>
          </a:p>
          <a:p>
            <a:pPr latinLnBrk="0" hangingPunct="0"/>
            <a:endParaRPr lang="en-US" dirty="0"/>
          </a:p>
          <a:p>
            <a:pPr latinLnBrk="0" hangingPunct="0"/>
            <a:endParaRPr lang="en-US" dirty="0"/>
          </a:p>
          <a:p>
            <a:pPr latinLnBrk="0" hangingPunct="0"/>
            <a:endParaRPr lang="en-US" dirty="0"/>
          </a:p>
          <a:p>
            <a:pPr latinLnBrk="0" hangingPunct="0"/>
            <a:endParaRPr lang="en-US" dirty="0"/>
          </a:p>
          <a:p>
            <a:pPr latinLnBrk="0" hangingPunct="0"/>
            <a:r>
              <a:rPr lang="en-US" dirty="0"/>
              <a:t>.</a:t>
            </a:r>
          </a:p>
          <a:p>
            <a:pPr latinLnBrk="0" hangingPunct="0"/>
            <a:endParaRPr lang="en-US" dirty="0"/>
          </a:p>
          <a:p>
            <a:pPr latinLnBrk="0" hangingPunct="0"/>
            <a:endParaRPr lang="en-US" dirty="0"/>
          </a:p>
          <a:p>
            <a:pPr latinLnBrk="0" hangingPunct="0"/>
            <a:endParaRPr lang="en-US" dirty="0"/>
          </a:p>
          <a:p>
            <a:pPr latinLnBrk="0" hangingPunct="0"/>
            <a:r>
              <a:rPr lang="en-US" dirty="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73</a:t>
            </a:fld>
            <a:endParaRPr lang="ko-KR" altLang="en-US" dirty="0"/>
          </a:p>
        </p:txBody>
      </p:sp>
      <p:pic>
        <p:nvPicPr>
          <p:cNvPr id="5" name="Picture 4"/>
          <p:cNvPicPr>
            <a:picLocks noChangeAspect="1"/>
          </p:cNvPicPr>
          <p:nvPr/>
        </p:nvPicPr>
        <p:blipFill>
          <a:blip r:embed="rId2"/>
          <a:stretch>
            <a:fillRect/>
          </a:stretch>
        </p:blipFill>
        <p:spPr>
          <a:xfrm>
            <a:off x="1403256" y="3380469"/>
            <a:ext cx="6337490" cy="2906051"/>
          </a:xfrm>
          <a:prstGeom prst="rect">
            <a:avLst/>
          </a:prstGeom>
        </p:spPr>
      </p:pic>
      <p:sp>
        <p:nvSpPr>
          <p:cNvPr id="6" name="TextBox 5"/>
          <p:cNvSpPr txBox="1"/>
          <p:nvPr/>
        </p:nvSpPr>
        <p:spPr>
          <a:xfrm>
            <a:off x="152400" y="3821909"/>
            <a:ext cx="1143000" cy="1200329"/>
          </a:xfrm>
          <a:prstGeom prst="rect">
            <a:avLst/>
          </a:prstGeom>
          <a:solidFill>
            <a:srgbClr val="FFFF00"/>
          </a:solidFill>
        </p:spPr>
        <p:txBody>
          <a:bodyPr wrap="square" rtlCol="0">
            <a:spAutoFit/>
          </a:bodyPr>
          <a:lstStyle/>
          <a:p>
            <a:r>
              <a:rPr lang="en-US" dirty="0"/>
              <a:t>Call the stock based compensation the same as cash compensation</a:t>
            </a:r>
          </a:p>
        </p:txBody>
      </p:sp>
      <p:cxnSp>
        <p:nvCxnSpPr>
          <p:cNvPr id="8" name="Straight Arrow Connector 7"/>
          <p:cNvCxnSpPr/>
          <p:nvPr/>
        </p:nvCxnSpPr>
        <p:spPr>
          <a:xfrm flipV="1">
            <a:off x="914400" y="4648200"/>
            <a:ext cx="28956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864102" y="3733800"/>
            <a:ext cx="1127498" cy="1754326"/>
          </a:xfrm>
          <a:prstGeom prst="rect">
            <a:avLst/>
          </a:prstGeom>
          <a:solidFill>
            <a:srgbClr val="FFFF00"/>
          </a:solidFill>
        </p:spPr>
        <p:txBody>
          <a:bodyPr wrap="square" rtlCol="0">
            <a:spAutoFit/>
          </a:bodyPr>
          <a:lstStyle/>
          <a:p>
            <a:r>
              <a:rPr lang="en-US" dirty="0"/>
              <a:t>The cash restructuring expenses are the restructuring expenses of 75 minus the non cash amount of 35</a:t>
            </a:r>
          </a:p>
        </p:txBody>
      </p:sp>
    </p:spTree>
    <p:extLst>
      <p:ext uri="{BB962C8B-B14F-4D97-AF65-F5344CB8AC3E}">
        <p14:creationId xmlns:p14="http://schemas.microsoft.com/office/powerpoint/2010/main" val="171465950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pPr eaLnBrk="0" latinLnBrk="0" hangingPunct="0"/>
            <a:r>
              <a:rPr lang="en-US" sz="3200" dirty="0"/>
              <a:t>Example of EBITDA Continued – Use Direct or Indirect Method to Compute EBITDA</a:t>
            </a:r>
          </a:p>
        </p:txBody>
      </p:sp>
      <p:sp>
        <p:nvSpPr>
          <p:cNvPr id="11267" name="Rectangle 3"/>
          <p:cNvSpPr>
            <a:spLocks noGrp="1" noChangeArrowheads="1"/>
          </p:cNvSpPr>
          <p:nvPr>
            <p:ph idx="1"/>
          </p:nvPr>
        </p:nvSpPr>
        <p:spPr>
          <a:xfrm>
            <a:off x="395940" y="1143000"/>
            <a:ext cx="8286808" cy="4929222"/>
          </a:xfrm>
        </p:spPr>
        <p:txBody>
          <a:bodyPr>
            <a:noAutofit/>
          </a:bodyPr>
          <a:lstStyle/>
          <a:p>
            <a:pPr latinLnBrk="0" hangingPunct="0">
              <a:lnSpc>
                <a:spcPct val="80000"/>
              </a:lnSpc>
            </a:pPr>
            <a:r>
              <a:rPr lang="en-US" sz="2400" dirty="0"/>
              <a:t>The EBITDA from the last slide can be computed either from starting with Net Income or starting with revenue.  The cash paid for re-structuring expenses (75 minus 35) must be reflected in the direct method. For the indirect method starting with income, the non cash expenses of 35 should be added. No adjustment should be made for the stock compensation. </a:t>
            </a:r>
          </a:p>
          <a:p>
            <a:pPr latinLnBrk="0" hangingPunct="0">
              <a:lnSpc>
                <a:spcPct val="80000"/>
              </a:lnSpc>
            </a:pPr>
            <a:endParaRPr lang="en-US" sz="2400" dirty="0"/>
          </a:p>
          <a:p>
            <a:pPr marL="0" indent="0" latinLnBrk="0" hangingPunct="0">
              <a:lnSpc>
                <a:spcPct val="80000"/>
              </a:lnSpc>
              <a:buNone/>
            </a:pPr>
            <a:endParaRPr lang="en-US" sz="2400"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74</a:t>
            </a:fld>
            <a:endParaRPr lang="ko-KR" altLang="en-US" dirty="0"/>
          </a:p>
        </p:txBody>
      </p:sp>
      <p:pic>
        <p:nvPicPr>
          <p:cNvPr id="2" name="Picture 1"/>
          <p:cNvPicPr>
            <a:picLocks noChangeAspect="1"/>
          </p:cNvPicPr>
          <p:nvPr/>
        </p:nvPicPr>
        <p:blipFill>
          <a:blip r:embed="rId3"/>
          <a:stretch>
            <a:fillRect/>
          </a:stretch>
        </p:blipFill>
        <p:spPr>
          <a:xfrm>
            <a:off x="936453" y="3583497"/>
            <a:ext cx="7353300" cy="2181225"/>
          </a:xfrm>
          <a:prstGeom prst="rect">
            <a:avLst/>
          </a:prstGeom>
        </p:spPr>
      </p:pic>
      <p:sp>
        <p:nvSpPr>
          <p:cNvPr id="4" name="TextBox 3"/>
          <p:cNvSpPr txBox="1"/>
          <p:nvPr/>
        </p:nvSpPr>
        <p:spPr>
          <a:xfrm>
            <a:off x="-1" y="3607610"/>
            <a:ext cx="936453" cy="1754326"/>
          </a:xfrm>
          <a:prstGeom prst="rect">
            <a:avLst/>
          </a:prstGeom>
          <a:solidFill>
            <a:srgbClr val="FFFF00"/>
          </a:solidFill>
        </p:spPr>
        <p:txBody>
          <a:bodyPr wrap="square" rtlCol="0">
            <a:spAutoFit/>
          </a:bodyPr>
          <a:lstStyle/>
          <a:p>
            <a:pPr algn="l"/>
            <a:r>
              <a:rPr lang="en-US" dirty="0"/>
              <a:t>The stock payment is subtracted and the payment for restructuring is 75 minus 35</a:t>
            </a:r>
          </a:p>
        </p:txBody>
      </p:sp>
      <p:sp>
        <p:nvSpPr>
          <p:cNvPr id="5" name="TextBox 4"/>
          <p:cNvSpPr txBox="1"/>
          <p:nvPr/>
        </p:nvSpPr>
        <p:spPr>
          <a:xfrm>
            <a:off x="7136694" y="2937166"/>
            <a:ext cx="1742551" cy="646331"/>
          </a:xfrm>
          <a:prstGeom prst="rect">
            <a:avLst/>
          </a:prstGeom>
          <a:solidFill>
            <a:srgbClr val="FFFF00"/>
          </a:solidFill>
        </p:spPr>
        <p:txBody>
          <a:bodyPr wrap="square" rtlCol="0">
            <a:spAutoFit/>
          </a:bodyPr>
          <a:lstStyle/>
          <a:p>
            <a:r>
              <a:rPr lang="en-US" dirty="0"/>
              <a:t>Non cash restructuring is from the cash flow statement</a:t>
            </a:r>
          </a:p>
        </p:txBody>
      </p:sp>
      <p:cxnSp>
        <p:nvCxnSpPr>
          <p:cNvPr id="7" name="Straight Arrow Connector 6"/>
          <p:cNvCxnSpPr>
            <a:stCxn id="11267" idx="3"/>
          </p:cNvCxnSpPr>
          <p:nvPr/>
        </p:nvCxnSpPr>
        <p:spPr>
          <a:xfrm flipH="1">
            <a:off x="8153400" y="3607611"/>
            <a:ext cx="529348" cy="1754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936452" y="4800600"/>
            <a:ext cx="2873548" cy="76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7677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EBITDA has a Problem that it does not really account for project life of assets because it does not include depreciation</a:t>
            </a:r>
          </a:p>
        </p:txBody>
      </p:sp>
      <p:sp>
        <p:nvSpPr>
          <p:cNvPr id="3" name="Content Placeholder 2"/>
          <p:cNvSpPr>
            <a:spLocks noGrp="1"/>
          </p:cNvSpPr>
          <p:nvPr>
            <p:ph idx="1"/>
          </p:nvPr>
        </p:nvSpPr>
        <p:spPr/>
        <p:txBody>
          <a:bodyPr>
            <a:normAutofit/>
          </a:bodyPr>
          <a:lstStyle/>
          <a:p>
            <a:pPr latinLnBrk="0" hangingPunct="0"/>
            <a:r>
              <a:rPr lang="en-US" sz="2400" dirty="0"/>
              <a:t>In simple terms, if two companies have the same EBITDA but one company has assets of 2 years and another has assets of 20 years, the relationship between EBITDA and capital expenditures.</a:t>
            </a:r>
          </a:p>
          <a:p>
            <a:pPr latinLnBrk="0" hangingPunct="0"/>
            <a:r>
              <a:rPr lang="en-US" sz="2400" dirty="0"/>
              <a:t>If Project Life is 2 years, and Investment is 1000 and debt is 700.</a:t>
            </a:r>
            <a:endParaRPr lang="en-US" sz="2000" dirty="0"/>
          </a:p>
          <a:p>
            <a:pPr lvl="1" eaLnBrk="0" latinLnBrk="0" hangingPunct="0"/>
            <a:r>
              <a:rPr lang="en-US" sz="2000" dirty="0"/>
              <a:t>If Debt to EBITDA is 4, then EBITDA is 700/4 = 175. This 175 EBITDA is not enough to repay the debt because by the time 175 is paid for 2 years, the company has to raise more debt. 175 x 2 = 350</a:t>
            </a:r>
          </a:p>
          <a:p>
            <a:pPr latinLnBrk="0" hangingPunct="0"/>
            <a:r>
              <a:rPr lang="en-US" sz="2400" dirty="0"/>
              <a:t>If Project Life is 20 years, and Investment is 1000 and debt is 700.</a:t>
            </a:r>
          </a:p>
          <a:p>
            <a:pPr lvl="1" eaLnBrk="0" latinLnBrk="0" hangingPunct="0"/>
            <a:r>
              <a:rPr lang="en-US" sz="2000" dirty="0"/>
              <a:t>If the Debt to EBITDA is 4 and EBITDA is 175. The 175 is easily enough to repay the debt over 20 years. 20 x 175 = 3,500.</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75</a:t>
            </a:fld>
            <a:endParaRPr lang="ko-KR" altLang="en-US" dirty="0"/>
          </a:p>
        </p:txBody>
      </p:sp>
    </p:spTree>
    <p:extLst>
      <p:ext uri="{BB962C8B-B14F-4D97-AF65-F5344CB8AC3E}">
        <p14:creationId xmlns:p14="http://schemas.microsoft.com/office/powerpoint/2010/main" val="16147711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Autofit/>
          </a:bodyPr>
          <a:lstStyle/>
          <a:p>
            <a:pPr eaLnBrk="0" latinLnBrk="0" hangingPunct="0"/>
            <a:r>
              <a:rPr lang="en-US" dirty="0"/>
              <a:t>Adjustments to EBITDA when Comparing Companies in an Industry if the Companies have Different Accounting Policies</a:t>
            </a:r>
          </a:p>
        </p:txBody>
      </p:sp>
      <p:sp>
        <p:nvSpPr>
          <p:cNvPr id="16387" name="Rectangle 3"/>
          <p:cNvSpPr>
            <a:spLocks noGrp="1" noChangeArrowheads="1"/>
          </p:cNvSpPr>
          <p:nvPr>
            <p:ph idx="1"/>
          </p:nvPr>
        </p:nvSpPr>
        <p:spPr>
          <a:xfrm>
            <a:off x="428597" y="1524000"/>
            <a:ext cx="8286808" cy="4762520"/>
          </a:xfrm>
        </p:spPr>
        <p:txBody>
          <a:bodyPr wrap="none">
            <a:normAutofit/>
          </a:bodyPr>
          <a:lstStyle/>
          <a:p>
            <a:pPr marL="342900" indent="-342900">
              <a:lnSpc>
                <a:spcPct val="80000"/>
              </a:lnSpc>
            </a:pPr>
            <a:r>
              <a:rPr lang="en-US" sz="2400" dirty="0"/>
              <a:t>Example of Adjustments to EBITDA</a:t>
            </a:r>
          </a:p>
          <a:p>
            <a:pPr marL="742950" lvl="1" indent="-285750">
              <a:lnSpc>
                <a:spcPct val="70000"/>
              </a:lnSpc>
            </a:pPr>
            <a:r>
              <a:rPr lang="en-US" sz="2400" dirty="0"/>
              <a:t>Exploration Expenses (EBITDAX) for Dry Hole Costs</a:t>
            </a:r>
          </a:p>
          <a:p>
            <a:pPr marL="742950" lvl="1" indent="-285750">
              <a:lnSpc>
                <a:spcPct val="70000"/>
              </a:lnSpc>
            </a:pPr>
            <a:r>
              <a:rPr lang="en-US" sz="2400" dirty="0"/>
              <a:t>Rental and Lease Payments (EBITDR) for Leasing Aircraft</a:t>
            </a:r>
          </a:p>
          <a:p>
            <a:pPr marL="342900" indent="-342900">
              <a:lnSpc>
                <a:spcPct val="80000"/>
              </a:lnSpc>
            </a:pPr>
            <a:r>
              <a:rPr lang="en-US" sz="2400" dirty="0"/>
              <a:t>EBITDA Computation</a:t>
            </a:r>
          </a:p>
          <a:p>
            <a:pPr marL="742950" lvl="1" indent="-285750">
              <a:lnSpc>
                <a:spcPct val="70000"/>
              </a:lnSpc>
            </a:pPr>
            <a:r>
              <a:rPr lang="en-US" sz="2400" dirty="0"/>
              <a:t>Top Down – move other income</a:t>
            </a:r>
          </a:p>
          <a:p>
            <a:pPr marL="742950" lvl="1" indent="-285750">
              <a:lnSpc>
                <a:spcPct val="70000"/>
              </a:lnSpc>
            </a:pPr>
            <a:r>
              <a:rPr lang="en-US" sz="2400" dirty="0"/>
              <a:t>Bottom-up (Indirect)</a:t>
            </a:r>
          </a:p>
          <a:p>
            <a:pPr marL="342900" indent="-342900">
              <a:lnSpc>
                <a:spcPct val="80000"/>
              </a:lnSpc>
            </a:pPr>
            <a:r>
              <a:rPr lang="en-US" sz="2400" dirty="0"/>
              <a:t>EBITDA Notes</a:t>
            </a:r>
          </a:p>
          <a:p>
            <a:pPr marL="742950" lvl="1" indent="-285750">
              <a:lnSpc>
                <a:spcPct val="70000"/>
              </a:lnSpc>
            </a:pPr>
            <a:r>
              <a:rPr lang="en-US" sz="2400" dirty="0"/>
              <a:t>Interest Income out of EBITDA</a:t>
            </a:r>
          </a:p>
          <a:p>
            <a:pPr marL="742950" lvl="1" indent="-285750">
              <a:lnSpc>
                <a:spcPct val="70000"/>
              </a:lnSpc>
            </a:pPr>
            <a:r>
              <a:rPr lang="en-US" sz="2400" dirty="0"/>
              <a:t>Interest Expense not in EBITDA</a:t>
            </a:r>
          </a:p>
          <a:p>
            <a:pPr marL="742950" lvl="1" indent="-285750">
              <a:lnSpc>
                <a:spcPct val="70000"/>
              </a:lnSpc>
            </a:pPr>
            <a:r>
              <a:rPr lang="en-US" sz="2400" dirty="0"/>
              <a:t>Understand Non-cash Expenses</a:t>
            </a:r>
          </a:p>
          <a:p>
            <a:pPr marL="1143000" lvl="2">
              <a:lnSpc>
                <a:spcPct val="70000"/>
              </a:lnSpc>
            </a:pPr>
            <a:r>
              <a:rPr lang="en-US" sz="2400" dirty="0"/>
              <a:t>Deferred Mining Costs </a:t>
            </a:r>
          </a:p>
          <a:p>
            <a:pPr marL="1143000" lvl="2">
              <a:lnSpc>
                <a:spcPct val="70000"/>
              </a:lnSpc>
            </a:pPr>
            <a:r>
              <a:rPr lang="en-US" sz="2400" dirty="0"/>
              <a:t>Equity Income</a:t>
            </a:r>
          </a:p>
          <a:p>
            <a:pPr marL="1143000" lvl="2">
              <a:lnSpc>
                <a:spcPct val="70000"/>
              </a:lnSpc>
            </a:pPr>
            <a:r>
              <a:rPr lang="en-US" sz="2400" dirty="0"/>
              <a:t>Minority Interest</a:t>
            </a:r>
          </a:p>
        </p:txBody>
      </p:sp>
    </p:spTree>
    <p:extLst>
      <p:ext uri="{BB962C8B-B14F-4D97-AF65-F5344CB8AC3E}">
        <p14:creationId xmlns:p14="http://schemas.microsoft.com/office/powerpoint/2010/main" val="35747944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Understanding what is Capitalizing and Expensing</a:t>
            </a:r>
          </a:p>
        </p:txBody>
      </p:sp>
      <p:sp>
        <p:nvSpPr>
          <p:cNvPr id="3" name="Content Placeholder 2"/>
          <p:cNvSpPr>
            <a:spLocks noGrp="1"/>
          </p:cNvSpPr>
          <p:nvPr>
            <p:ph idx="1"/>
          </p:nvPr>
        </p:nvSpPr>
        <p:spPr/>
        <p:txBody>
          <a:bodyPr>
            <a:normAutofit fontScale="85000" lnSpcReduction="20000"/>
          </a:bodyPr>
          <a:lstStyle/>
          <a:p>
            <a:pPr latinLnBrk="0" hangingPunct="0"/>
            <a:r>
              <a:rPr lang="en-US" dirty="0"/>
              <a:t>When a company expenses a cost it is in the income statement as an expense.  The idea is that this expense has no future benefit. For example, when a company pays an employee for preparing an accounting report this has no benefit for more than one year.</a:t>
            </a:r>
          </a:p>
          <a:p>
            <a:pPr latinLnBrk="0" hangingPunct="0"/>
            <a:r>
              <a:rPr lang="en-US" dirty="0"/>
              <a:t>When a company capitalizes a cost it is a capital expenditure. A capital expenditure is not a cost in the income statement until it is recorded as depreciation expense. Instead it is recorded as a capital expenditure.</a:t>
            </a:r>
          </a:p>
          <a:p>
            <a:pPr latinLnBrk="0" hangingPunct="0"/>
            <a:r>
              <a:rPr lang="en-US" dirty="0"/>
              <a:t>An example of this is the cost spent for exploration of oil, some of which do not produce oil in the future. Some companies call this a capital expenditure because the whole process of exploring will provide future benefits. Other companies call it an operating expense because it does not produce any oil. </a:t>
            </a:r>
          </a:p>
        </p:txBody>
      </p:sp>
    </p:spTree>
    <p:extLst>
      <p:ext uri="{BB962C8B-B14F-4D97-AF65-F5344CB8AC3E}">
        <p14:creationId xmlns:p14="http://schemas.microsoft.com/office/powerpoint/2010/main" val="39125108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Example of Making Adjustment to EBITDA for Oil Companies </a:t>
            </a:r>
          </a:p>
        </p:txBody>
      </p:sp>
      <p:sp>
        <p:nvSpPr>
          <p:cNvPr id="3" name="Content Placeholder 2"/>
          <p:cNvSpPr>
            <a:spLocks noGrp="1"/>
          </p:cNvSpPr>
          <p:nvPr>
            <p:ph idx="1"/>
          </p:nvPr>
        </p:nvSpPr>
        <p:spPr>
          <a:xfrm>
            <a:off x="428597" y="1357298"/>
            <a:ext cx="4219603" cy="4738702"/>
          </a:xfrm>
        </p:spPr>
        <p:txBody>
          <a:bodyPr>
            <a:normAutofit fontScale="77500" lnSpcReduction="20000"/>
          </a:bodyPr>
          <a:lstStyle/>
          <a:p>
            <a:pPr latinLnBrk="0" hangingPunct="0"/>
            <a:r>
              <a:rPr lang="en-US" dirty="0"/>
              <a:t>Companies that record dry hole costs as an expense are called successful efforts. Companies that capitalize the cost are called full cost companies.</a:t>
            </a:r>
          </a:p>
          <a:p>
            <a:pPr latinLnBrk="0" hangingPunct="0"/>
            <a:r>
              <a:rPr lang="en-US" dirty="0"/>
              <a:t>Note the difference in operating cost and capital expenditures.</a:t>
            </a:r>
          </a:p>
          <a:p>
            <a:pPr latinLnBrk="0" hangingPunct="0"/>
            <a:r>
              <a:rPr lang="en-US" dirty="0"/>
              <a:t>The EBITDA for the two companies would be different, but if you add exploration expenses and call them EBITDAX, the cash flow would be the same – as if both were full cost companies.</a:t>
            </a:r>
          </a:p>
        </p:txBody>
      </p:sp>
      <p:pic>
        <p:nvPicPr>
          <p:cNvPr id="5" name="Picture 4"/>
          <p:cNvPicPr/>
          <p:nvPr/>
        </p:nvPicPr>
        <p:blipFill>
          <a:blip r:embed="rId2"/>
          <a:stretch>
            <a:fillRect/>
          </a:stretch>
        </p:blipFill>
        <p:spPr>
          <a:xfrm>
            <a:off x="4953000" y="1600200"/>
            <a:ext cx="4038600" cy="4495800"/>
          </a:xfrm>
          <a:prstGeom prst="rect">
            <a:avLst/>
          </a:prstGeom>
        </p:spPr>
      </p:pic>
    </p:spTree>
    <p:extLst>
      <p:ext uri="{BB962C8B-B14F-4D97-AF65-F5344CB8AC3E}">
        <p14:creationId xmlns:p14="http://schemas.microsoft.com/office/powerpoint/2010/main" val="14683706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GB" dirty="0"/>
              <a:t>Example of the Treatment of Exploration Costs – Chesapeake Puts the Costs of Dry Holes in Capital Expenditures</a:t>
            </a:r>
          </a:p>
        </p:txBody>
      </p:sp>
      <p:sp>
        <p:nvSpPr>
          <p:cNvPr id="3" name="Content Placeholder 2"/>
          <p:cNvSpPr>
            <a:spLocks noGrp="1"/>
          </p:cNvSpPr>
          <p:nvPr>
            <p:ph idx="1"/>
          </p:nvPr>
        </p:nvSpPr>
        <p:spPr/>
        <p:txBody>
          <a:bodyPr>
            <a:normAutofit fontScale="85000" lnSpcReduction="20000"/>
          </a:bodyPr>
          <a:lstStyle/>
          <a:p>
            <a:pPr latinLnBrk="0" hangingPunct="0"/>
            <a:r>
              <a:rPr lang="en-GB" dirty="0"/>
              <a:t>If used successful methods accounting, the exploration costs would be expensed and the EBITDA would be lower.</a:t>
            </a:r>
          </a:p>
          <a:p>
            <a:pPr latinLnBrk="0" hangingPunct="0"/>
            <a:r>
              <a:rPr lang="en-GB" dirty="0"/>
              <a:t>If another company expensed exploration expenses they would have lower EBITDA but also lower depreciation.</a:t>
            </a:r>
          </a:p>
          <a:p>
            <a:r>
              <a:rPr lang="en-GB" dirty="0"/>
              <a:t>What would happen to EBITDA, EBIT and Debt to Capital</a:t>
            </a:r>
          </a:p>
          <a:p>
            <a:endParaRPr lang="en-GB" dirty="0"/>
          </a:p>
          <a:p>
            <a:endParaRPr lang="en-GB" dirty="0"/>
          </a:p>
          <a:p>
            <a:endParaRPr lang="en-GB" dirty="0"/>
          </a:p>
          <a:p>
            <a:endParaRPr lang="en-GB" dirty="0"/>
          </a:p>
          <a:p>
            <a:endParaRPr lang="en-GB" dirty="0"/>
          </a:p>
          <a:p>
            <a:endParaRPr lang="en-GB" dirty="0"/>
          </a:p>
          <a:p>
            <a:endParaRPr lang="en-GB" dirty="0"/>
          </a:p>
          <a:p>
            <a:r>
              <a:rPr lang="en-GB" dirty="0"/>
              <a:t>.</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79</a:t>
            </a:fld>
            <a:endParaRPr lang="ko-KR" altLang="en-US" dirty="0"/>
          </a:p>
        </p:txBody>
      </p:sp>
      <p:pic>
        <p:nvPicPr>
          <p:cNvPr id="5" name="Picture 4"/>
          <p:cNvPicPr>
            <a:picLocks noChangeAspect="1"/>
          </p:cNvPicPr>
          <p:nvPr/>
        </p:nvPicPr>
        <p:blipFill>
          <a:blip r:embed="rId2"/>
          <a:stretch>
            <a:fillRect/>
          </a:stretch>
        </p:blipFill>
        <p:spPr>
          <a:xfrm>
            <a:off x="1219200" y="3821909"/>
            <a:ext cx="6991350" cy="1952625"/>
          </a:xfrm>
          <a:prstGeom prst="rect">
            <a:avLst/>
          </a:prstGeom>
        </p:spPr>
      </p:pic>
    </p:spTree>
    <p:extLst>
      <p:ext uri="{BB962C8B-B14F-4D97-AF65-F5344CB8AC3E}">
        <p14:creationId xmlns:p14="http://schemas.microsoft.com/office/powerpoint/2010/main" val="4231057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7" y="304800"/>
            <a:ext cx="8286808" cy="654032"/>
          </a:xfrm>
        </p:spPr>
        <p:txBody>
          <a:bodyPr>
            <a:noAutofit/>
          </a:bodyPr>
          <a:lstStyle/>
          <a:p>
            <a:pPr eaLnBrk="0" latinLnBrk="0"/>
            <a:r>
              <a:rPr lang="en-US" sz="3200" dirty="0"/>
              <a:t>Why Ratios are Different in Project Finance and Corporate Finance</a:t>
            </a:r>
          </a:p>
        </p:txBody>
      </p:sp>
      <p:sp>
        <p:nvSpPr>
          <p:cNvPr id="3" name="Content Placeholder 2"/>
          <p:cNvSpPr>
            <a:spLocks noGrp="1"/>
          </p:cNvSpPr>
          <p:nvPr>
            <p:ph idx="1"/>
          </p:nvPr>
        </p:nvSpPr>
        <p:spPr/>
        <p:txBody>
          <a:bodyPr/>
          <a:lstStyle/>
          <a:p>
            <a:pPr latinLnBrk="0"/>
            <a:r>
              <a:rPr lang="en-US" dirty="0"/>
              <a:t>Continuing Large Capital Expenditures in Corporate Finance</a:t>
            </a:r>
          </a:p>
          <a:p>
            <a:pPr latinLnBrk="0"/>
            <a:r>
              <a:rPr lang="en-US" dirty="0"/>
              <a:t>Large Bullet Repayments in Corporate Finance that Do Not Correspond to Cash Flow</a:t>
            </a:r>
          </a:p>
          <a:p>
            <a:pPr latinLnBrk="0"/>
            <a:r>
              <a:rPr lang="en-US" dirty="0"/>
              <a:t>No Customizing Repayments and Debt Service to Cash Flow</a:t>
            </a:r>
          </a:p>
          <a:p>
            <a:pPr latinLnBrk="0"/>
            <a:r>
              <a:rPr lang="en-US" dirty="0"/>
              <a:t>In Corporate Finance, Source of Repayment in Re-Financing. </a:t>
            </a:r>
          </a:p>
        </p:txBody>
      </p:sp>
    </p:spTree>
    <p:extLst>
      <p:ext uri="{BB962C8B-B14F-4D97-AF65-F5344CB8AC3E}">
        <p14:creationId xmlns:p14="http://schemas.microsoft.com/office/powerpoint/2010/main" val="2969269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Example of Making Adjustment to EBITDA for Airline Companies</a:t>
            </a:r>
          </a:p>
        </p:txBody>
      </p:sp>
      <p:sp>
        <p:nvSpPr>
          <p:cNvPr id="3" name="Content Placeholder 2"/>
          <p:cNvSpPr>
            <a:spLocks noGrp="1"/>
          </p:cNvSpPr>
          <p:nvPr>
            <p:ph idx="1"/>
          </p:nvPr>
        </p:nvSpPr>
        <p:spPr>
          <a:xfrm>
            <a:off x="428597" y="1357298"/>
            <a:ext cx="4219603" cy="4738702"/>
          </a:xfrm>
        </p:spPr>
        <p:txBody>
          <a:bodyPr>
            <a:normAutofit fontScale="77500" lnSpcReduction="20000"/>
          </a:bodyPr>
          <a:lstStyle/>
          <a:p>
            <a:pPr latinLnBrk="0" hangingPunct="0"/>
            <a:r>
              <a:rPr lang="en-US" dirty="0"/>
              <a:t>Some companies that record costs of leasing or renting planes as an expense. This is called and operating lease.</a:t>
            </a:r>
          </a:p>
          <a:p>
            <a:pPr latinLnBrk="0" hangingPunct="0"/>
            <a:r>
              <a:rPr lang="en-US" dirty="0"/>
              <a:t>Other companies purchase planes or call the leased planes a capital lease. Note that these companies have higher and capital expenditures.</a:t>
            </a:r>
          </a:p>
          <a:p>
            <a:pPr latinLnBrk="0" hangingPunct="0"/>
            <a:r>
              <a:rPr lang="en-US" dirty="0"/>
              <a:t>The EBITDA for the two companies would be different, but if you add rent expenses and call it EBITDAR, the cash flow would be the same – as if both had purchased planes.</a:t>
            </a:r>
          </a:p>
        </p:txBody>
      </p:sp>
      <p:pic>
        <p:nvPicPr>
          <p:cNvPr id="4" name="Picture 3"/>
          <p:cNvPicPr>
            <a:picLocks noChangeAspect="1"/>
          </p:cNvPicPr>
          <p:nvPr/>
        </p:nvPicPr>
        <p:blipFill>
          <a:blip r:embed="rId2"/>
          <a:stretch>
            <a:fillRect/>
          </a:stretch>
        </p:blipFill>
        <p:spPr>
          <a:xfrm>
            <a:off x="5257800" y="1219200"/>
            <a:ext cx="3301427" cy="5006645"/>
          </a:xfrm>
          <a:prstGeom prst="rect">
            <a:avLst/>
          </a:prstGeom>
        </p:spPr>
      </p:pic>
    </p:spTree>
    <p:extLst>
      <p:ext uri="{BB962C8B-B14F-4D97-AF65-F5344CB8AC3E}">
        <p14:creationId xmlns:p14="http://schemas.microsoft.com/office/powerpoint/2010/main" val="15419671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346076"/>
            <a:ext cx="8286808" cy="654032"/>
          </a:xfrm>
        </p:spPr>
        <p:txBody>
          <a:bodyPr>
            <a:normAutofit fontScale="90000"/>
          </a:bodyPr>
          <a:lstStyle/>
          <a:p>
            <a:pPr eaLnBrk="0" latinLnBrk="0" hangingPunct="0"/>
            <a:r>
              <a:rPr lang="en-US" dirty="0"/>
              <a:t>General Problems with EBITDA in Measuring Debt that Can be Repaid from Cash Flow</a:t>
            </a:r>
          </a:p>
        </p:txBody>
      </p:sp>
      <p:sp>
        <p:nvSpPr>
          <p:cNvPr id="13315" name="Rectangle 3"/>
          <p:cNvSpPr>
            <a:spLocks noGrp="1" noChangeArrowheads="1"/>
          </p:cNvSpPr>
          <p:nvPr>
            <p:ph idx="1"/>
          </p:nvPr>
        </p:nvSpPr>
        <p:spPr/>
        <p:txBody>
          <a:bodyPr>
            <a:normAutofit fontScale="77500" lnSpcReduction="20000"/>
          </a:bodyPr>
          <a:lstStyle/>
          <a:p>
            <a:pPr latinLnBrk="0" hangingPunct="0"/>
            <a:r>
              <a:rPr lang="en-US" dirty="0"/>
              <a:t>EBITDA is useful in its simplicity, and can be a good reference for comparison of debt and value, but it has weaknesses:</a:t>
            </a:r>
          </a:p>
          <a:p>
            <a:pPr lvl="1" eaLnBrk="0" latinLnBrk="0" hangingPunct="0"/>
            <a:r>
              <a:rPr lang="en-US" dirty="0"/>
              <a:t>EBIT could be more important than DA, because must use cash for replacing depreciation and amortization (but then you do not have a number to compare with capital expenditures)</a:t>
            </a:r>
          </a:p>
          <a:p>
            <a:pPr lvl="1" eaLnBrk="0" latinLnBrk="0" hangingPunct="0"/>
            <a:r>
              <a:rPr lang="en-US" dirty="0"/>
              <a:t>In credit analysis, EBITDA works better for low rated credits than high rated credits because the focus is on cash flow to repay interest in the short-term. (Moody’s)</a:t>
            </a:r>
          </a:p>
          <a:p>
            <a:pPr lvl="1" eaLnBrk="0" latinLnBrk="0" hangingPunct="0"/>
            <a:r>
              <a:rPr lang="en-US" dirty="0"/>
              <a:t>EBITDA is a better measure for companies with long-lived assets because the assets do not have to be replaced by capital expenditures.</a:t>
            </a:r>
          </a:p>
          <a:p>
            <a:pPr lvl="1" eaLnBrk="0" latinLnBrk="0" hangingPunct="0"/>
            <a:r>
              <a:rPr lang="en-US" dirty="0"/>
              <a:t>EBITDA can be manipulated through accounting policies (for example if a company reduces operating expenses and includes the cost as a capital expenditure)</a:t>
            </a:r>
          </a:p>
          <a:p>
            <a:pPr lvl="1" eaLnBrk="0" latinLnBrk="0" hangingPunct="0"/>
            <a:r>
              <a:rPr lang="en-US" dirty="0"/>
              <a:t>EBITDA ignores changes in working capital, does not consider required re-investment, says nothing about the quality of earnings, and it ignores unique attributes of industries.</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81</a:t>
            </a:fld>
            <a:endParaRPr lang="ko-KR" altLang="en-US" dirty="0"/>
          </a:p>
        </p:txBody>
      </p:sp>
    </p:spTree>
    <p:extLst>
      <p:ext uri="{BB962C8B-B14F-4D97-AF65-F5344CB8AC3E}">
        <p14:creationId xmlns:p14="http://schemas.microsoft.com/office/powerpoint/2010/main" val="3462520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Cash Flow and Credit Analysis: Primary Source of Repayment for Credit Analysis</a:t>
            </a:r>
          </a:p>
        </p:txBody>
      </p:sp>
      <p:sp>
        <p:nvSpPr>
          <p:cNvPr id="3" name="Content Placeholder 2"/>
          <p:cNvSpPr>
            <a:spLocks noGrp="1"/>
          </p:cNvSpPr>
          <p:nvPr>
            <p:ph idx="1"/>
          </p:nvPr>
        </p:nvSpPr>
        <p:spPr>
          <a:xfrm>
            <a:off x="428597" y="1295400"/>
            <a:ext cx="8286808" cy="4929222"/>
          </a:xfrm>
        </p:spPr>
        <p:txBody>
          <a:bodyPr>
            <a:normAutofit fontScale="92500"/>
          </a:bodyPr>
          <a:lstStyle/>
          <a:p>
            <a:r>
              <a:rPr lang="en-US" dirty="0"/>
              <a:t>Project finance source of repayment is cash flow</a:t>
            </a:r>
          </a:p>
          <a:p>
            <a:pPr lvl="1"/>
            <a:r>
              <a:rPr lang="en-US" dirty="0"/>
              <a:t>Cash flow after taxes and maintenance capital expenditures</a:t>
            </a:r>
          </a:p>
          <a:p>
            <a:pPr lvl="1"/>
            <a:r>
              <a:rPr lang="en-US" dirty="0"/>
              <a:t>Examples</a:t>
            </a:r>
          </a:p>
          <a:p>
            <a:r>
              <a:rPr lang="en-US" dirty="0"/>
              <a:t>Corporate finance</a:t>
            </a:r>
          </a:p>
          <a:p>
            <a:pPr lvl="1"/>
            <a:r>
              <a:rPr lang="en-US" dirty="0"/>
              <a:t>When a company grows, it would be bad to repay all debt</a:t>
            </a:r>
          </a:p>
          <a:p>
            <a:pPr lvl="1" eaLnBrk="0" latinLnBrk="0" hangingPunct="0"/>
            <a:r>
              <a:rPr lang="en-US" dirty="0"/>
              <a:t>Source of repayment is strong enough financial ratios to re-finance</a:t>
            </a:r>
          </a:p>
          <a:p>
            <a:pPr lvl="1"/>
            <a:r>
              <a:rPr lang="en-US" dirty="0"/>
              <a:t>When markets loose confidence, companies go bankrupt</a:t>
            </a:r>
          </a:p>
          <a:p>
            <a:pPr lvl="2"/>
            <a:r>
              <a:rPr lang="en-US" dirty="0"/>
              <a:t>Examples: Enron, Constellation Energy, Lehman Brothers</a:t>
            </a:r>
          </a:p>
          <a:p>
            <a:pPr lvl="2"/>
            <a:r>
              <a:rPr lang="en-US" dirty="0"/>
              <a:t>How can you assess when re-financing becomes not possible</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82</a:t>
            </a:fld>
            <a:endParaRPr lang="ko-KR" altLang="en-US" dirty="0"/>
          </a:p>
        </p:txBody>
      </p:sp>
    </p:spTree>
    <p:extLst>
      <p:ext uri="{BB962C8B-B14F-4D97-AF65-F5344CB8AC3E}">
        <p14:creationId xmlns:p14="http://schemas.microsoft.com/office/powerpoint/2010/main" val="41897320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Assessment of EBITDA for Debt Repayment Analysis</a:t>
            </a:r>
          </a:p>
        </p:txBody>
      </p:sp>
      <p:sp>
        <p:nvSpPr>
          <p:cNvPr id="3" name="Content Placeholder 2"/>
          <p:cNvSpPr>
            <a:spLocks noGrp="1"/>
          </p:cNvSpPr>
          <p:nvPr>
            <p:ph idx="1"/>
          </p:nvPr>
        </p:nvSpPr>
        <p:spPr/>
        <p:txBody>
          <a:bodyPr>
            <a:normAutofit fontScale="92500"/>
          </a:bodyPr>
          <a:lstStyle/>
          <a:p>
            <a:pPr latinLnBrk="0" hangingPunct="0"/>
            <a:r>
              <a:rPr lang="en-US" dirty="0"/>
              <a:t>Cash Flow that is available to really pay debt service</a:t>
            </a:r>
          </a:p>
          <a:p>
            <a:pPr lvl="1" eaLnBrk="0" latinLnBrk="0" hangingPunct="0"/>
            <a:r>
              <a:rPr lang="en-US" dirty="0"/>
              <a:t>Begin with EBITDA</a:t>
            </a:r>
          </a:p>
          <a:p>
            <a:pPr lvl="1" eaLnBrk="0" latinLnBrk="0" hangingPunct="0"/>
            <a:r>
              <a:rPr lang="en-US" dirty="0"/>
              <a:t>Subtract working capital changes required to support EBITDA</a:t>
            </a:r>
          </a:p>
          <a:p>
            <a:pPr lvl="1" eaLnBrk="0" latinLnBrk="0" hangingPunct="0"/>
            <a:r>
              <a:rPr lang="en-US" dirty="0"/>
              <a:t>Subtract maintenance expenditures required to keep up equipment</a:t>
            </a:r>
          </a:p>
          <a:p>
            <a:pPr lvl="1" eaLnBrk="0" latinLnBrk="0" hangingPunct="0"/>
            <a:r>
              <a:rPr lang="en-US" dirty="0"/>
              <a:t>Reduce by taxes</a:t>
            </a:r>
          </a:p>
          <a:p>
            <a:pPr lvl="1" eaLnBrk="0" latinLnBrk="0" hangingPunct="0"/>
            <a:r>
              <a:rPr lang="en-US" dirty="0"/>
              <a:t>Account for Reduction in EBITDA from asset retirement</a:t>
            </a:r>
          </a:p>
          <a:p>
            <a:pPr latinLnBrk="0" hangingPunct="0"/>
            <a:endParaRPr lang="en-US" dirty="0"/>
          </a:p>
          <a:p>
            <a:pPr latinLnBrk="0" hangingPunct="0"/>
            <a:r>
              <a:rPr lang="en-US" dirty="0"/>
              <a:t>Use Model with Cash Flow Analysis</a:t>
            </a:r>
          </a:p>
          <a:p>
            <a:pPr latinLnBrk="0" hangingPunct="0"/>
            <a:r>
              <a:rPr lang="en-US" dirty="0"/>
              <a:t>Create Data Table to Evaluate Debt to EBITDA</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83</a:t>
            </a:fld>
            <a:endParaRPr lang="ko-KR" altLang="en-US" dirty="0"/>
          </a:p>
        </p:txBody>
      </p:sp>
    </p:spTree>
    <p:extLst>
      <p:ext uri="{BB962C8B-B14F-4D97-AF65-F5344CB8AC3E}">
        <p14:creationId xmlns:p14="http://schemas.microsoft.com/office/powerpoint/2010/main" val="22906075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Evaluation of EBITDA in Credit Analysis</a:t>
            </a:r>
          </a:p>
        </p:txBody>
      </p:sp>
      <p:sp>
        <p:nvSpPr>
          <p:cNvPr id="3" name="Content Placeholder 2"/>
          <p:cNvSpPr>
            <a:spLocks noGrp="1"/>
          </p:cNvSpPr>
          <p:nvPr>
            <p:ph idx="1"/>
          </p:nvPr>
        </p:nvSpPr>
        <p:spPr/>
        <p:txBody>
          <a:bodyPr/>
          <a:lstStyle/>
          <a:p>
            <a:pPr lvl="1" eaLnBrk="0" latinLnBrk="0" hangingPunct="0"/>
            <a:r>
              <a:rPr lang="en-GB" dirty="0"/>
              <a:t>Assessment of EBITDA in Different Analyses</a:t>
            </a:r>
            <a:endParaRPr lang="en-US" dirty="0"/>
          </a:p>
          <a:p>
            <a:pPr lvl="2" eaLnBrk="0" latinLnBrk="0" hangingPunct="0"/>
            <a:r>
              <a:rPr lang="en-GB" dirty="0"/>
              <a:t>Sufficient to Repay all Debt in Project Finance Analysis</a:t>
            </a:r>
            <a:endParaRPr lang="en-US" dirty="0"/>
          </a:p>
          <a:p>
            <a:pPr lvl="2" eaLnBrk="0" latinLnBrk="0" hangingPunct="0"/>
            <a:r>
              <a:rPr lang="en-GB" dirty="0"/>
              <a:t>Sufficient to Generate Financial Ratios for Refinance in Corporate Analysis</a:t>
            </a:r>
            <a:endParaRPr lang="en-US" dirty="0"/>
          </a:p>
          <a:p>
            <a:pPr lvl="2" eaLnBrk="0" latinLnBrk="0" hangingPunct="0"/>
            <a:r>
              <a:rPr lang="en-GB" dirty="0"/>
              <a:t>Sufficient to Limit Draws from Revolver in Acquisition Analysis</a:t>
            </a:r>
            <a:endParaRPr lang="en-US" dirty="0"/>
          </a:p>
          <a:p>
            <a:pPr lvl="1" eaLnBrk="0" latinLnBrk="0" hangingPunct="0"/>
            <a:r>
              <a:rPr lang="en-GB" dirty="0"/>
              <a:t>EBITDA Break-even</a:t>
            </a:r>
            <a:endParaRPr lang="en-US" dirty="0"/>
          </a:p>
          <a:p>
            <a:pPr lvl="2" eaLnBrk="0" latinLnBrk="0" hangingPunct="0"/>
            <a:r>
              <a:rPr lang="en-GB" dirty="0"/>
              <a:t>Potential Reductions in EBITDA</a:t>
            </a:r>
          </a:p>
          <a:p>
            <a:pPr lvl="2" eaLnBrk="0" latinLnBrk="0" hangingPunct="0"/>
            <a:r>
              <a:rPr lang="en-GB" dirty="0"/>
              <a:t>Probability of Default </a:t>
            </a:r>
            <a:endParaRPr lang="en-US" dirty="0"/>
          </a:p>
          <a:p>
            <a:pPr lvl="2" eaLnBrk="0" latinLnBrk="0" hangingPunct="0"/>
            <a:r>
              <a:rPr lang="en-GB" dirty="0"/>
              <a:t>Loss on Debt</a:t>
            </a:r>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84</a:t>
            </a:fld>
            <a:endParaRPr lang="ko-KR" altLang="en-US" dirty="0"/>
          </a:p>
        </p:txBody>
      </p:sp>
    </p:spTree>
    <p:extLst>
      <p:ext uri="{BB962C8B-B14F-4D97-AF65-F5344CB8AC3E}">
        <p14:creationId xmlns:p14="http://schemas.microsoft.com/office/powerpoint/2010/main" val="31504994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Acquiring Long-term data on EBITDA (read PDF)</a:t>
            </a:r>
          </a:p>
        </p:txBody>
      </p:sp>
      <p:sp>
        <p:nvSpPr>
          <p:cNvPr id="3" name="Content Placeholder 2"/>
          <p:cNvSpPr>
            <a:spLocks noGrp="1"/>
          </p:cNvSpPr>
          <p:nvPr>
            <p:ph idx="1"/>
          </p:nvPr>
        </p:nvSpPr>
        <p:spPr/>
        <p:txBody>
          <a:bodyPr/>
          <a:lstStyle/>
          <a:p>
            <a:r>
              <a:rPr lang="en-US" dirty="0"/>
              <a:t>Samsung and Chesapeake Energy</a:t>
            </a:r>
          </a:p>
          <a:p>
            <a:pPr lvl="1"/>
            <a:r>
              <a:rPr lang="en-US" dirty="0"/>
              <a:t>Download PDF</a:t>
            </a:r>
          </a:p>
          <a:p>
            <a:pPr lvl="1"/>
            <a:r>
              <a:rPr lang="en-US" dirty="0"/>
              <a:t>Use Read PDF file</a:t>
            </a:r>
          </a:p>
          <a:p>
            <a:pPr lvl="1"/>
            <a:r>
              <a:rPr lang="en-US" dirty="0"/>
              <a:t>Use Arrange Titles with Union Function</a:t>
            </a:r>
          </a:p>
          <a:p>
            <a:pPr lvl="1"/>
            <a:r>
              <a:rPr lang="en-US" dirty="0"/>
              <a:t>Use Match and Index to Arrange Data</a:t>
            </a:r>
          </a:p>
          <a:p>
            <a:pPr lvl="1"/>
            <a:r>
              <a:rPr lang="en-US" dirty="0"/>
              <a:t>Compute EBITDA</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85</a:t>
            </a:fld>
            <a:endParaRPr lang="ko-KR" altLang="en-US" dirty="0"/>
          </a:p>
        </p:txBody>
      </p:sp>
    </p:spTree>
    <p:extLst>
      <p:ext uri="{BB962C8B-B14F-4D97-AF65-F5344CB8AC3E}">
        <p14:creationId xmlns:p14="http://schemas.microsoft.com/office/powerpoint/2010/main" val="95025267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Short-term Cash Flow Analysis and Liquidity</a:t>
            </a:r>
          </a:p>
        </p:txBody>
      </p:sp>
      <p:sp>
        <p:nvSpPr>
          <p:cNvPr id="3" name="Content Placeholder 2"/>
          <p:cNvSpPr>
            <a:spLocks noGrp="1"/>
          </p:cNvSpPr>
          <p:nvPr>
            <p:ph idx="1"/>
          </p:nvPr>
        </p:nvSpPr>
        <p:spPr/>
        <p:txBody>
          <a:bodyPr>
            <a:noAutofit/>
          </a:bodyPr>
          <a:lstStyle/>
          <a:p>
            <a:pPr lvl="0" latinLnBrk="0" hangingPunct="0"/>
            <a:r>
              <a:rPr lang="en-GB" sz="2000" dirty="0"/>
              <a:t>Seasonality versus trends in cash flows relative to current assets and current liabilities</a:t>
            </a:r>
            <a:endParaRPr lang="en-US" sz="2000" dirty="0"/>
          </a:p>
          <a:p>
            <a:pPr lvl="0" latinLnBrk="0" hangingPunct="0"/>
            <a:r>
              <a:rPr lang="en-GB" sz="2000" dirty="0"/>
              <a:t>Fixed and Variable Costs: how changes in revenues impact profit</a:t>
            </a:r>
            <a:endParaRPr lang="en-US" sz="2000" dirty="0"/>
          </a:p>
          <a:p>
            <a:pPr lvl="0" latinLnBrk="0" hangingPunct="0"/>
            <a:r>
              <a:rPr lang="en-GB" sz="2000" dirty="0"/>
              <a:t>Cash Flows and revolving credit facilities</a:t>
            </a:r>
            <a:endParaRPr lang="en-US" sz="2000" dirty="0"/>
          </a:p>
          <a:p>
            <a:pPr lvl="1" eaLnBrk="0" latinLnBrk="0" hangingPunct="0"/>
            <a:r>
              <a:rPr lang="en-GB" sz="2000" dirty="0"/>
              <a:t>Managing the working capital cycle Business cycles and businesses</a:t>
            </a:r>
            <a:endParaRPr lang="en-US" sz="2000" dirty="0"/>
          </a:p>
          <a:p>
            <a:pPr lvl="2" eaLnBrk="0" latinLnBrk="0" hangingPunct="0"/>
            <a:r>
              <a:rPr lang="en-GB" sz="2000" dirty="0"/>
              <a:t>Stocking </a:t>
            </a:r>
            <a:endParaRPr lang="en-US" sz="2000" dirty="0"/>
          </a:p>
          <a:p>
            <a:pPr lvl="2" eaLnBrk="0" latinLnBrk="0" hangingPunct="0"/>
            <a:r>
              <a:rPr lang="en-GB" sz="2000" dirty="0"/>
              <a:t>Selling </a:t>
            </a:r>
            <a:endParaRPr lang="en-US" sz="2000" dirty="0"/>
          </a:p>
          <a:p>
            <a:pPr lvl="2" eaLnBrk="0" latinLnBrk="0" hangingPunct="0"/>
            <a:r>
              <a:rPr lang="en-GB" sz="2000" dirty="0"/>
              <a:t>Destocking</a:t>
            </a:r>
            <a:endParaRPr lang="en-US" sz="2800" b="1" dirty="0"/>
          </a:p>
          <a:p>
            <a:pPr lvl="0" latinLnBrk="0" hangingPunct="0"/>
            <a:r>
              <a:rPr lang="en-GB" sz="2000" dirty="0"/>
              <a:t>Applying and evaluating the main ratios to understand and analyse</a:t>
            </a:r>
            <a:endParaRPr lang="en-US" sz="2000" dirty="0"/>
          </a:p>
          <a:p>
            <a:pPr lvl="1" eaLnBrk="0" latinLnBrk="0" hangingPunct="0"/>
            <a:r>
              <a:rPr lang="en-GB" sz="2000" dirty="0"/>
              <a:t>the Cash Conversion Cycle</a:t>
            </a:r>
            <a:endParaRPr lang="en-US" sz="2000" dirty="0"/>
          </a:p>
          <a:p>
            <a:pPr lvl="1" eaLnBrk="0" latinLnBrk="0" hangingPunct="0"/>
            <a:r>
              <a:rPr lang="en-GB" sz="2000" dirty="0"/>
              <a:t>the cash position of the business </a:t>
            </a:r>
            <a:endParaRPr lang="en-US" sz="2000" dirty="0"/>
          </a:p>
          <a:p>
            <a:pPr latinLnBrk="0" hangingPunct="0"/>
            <a:r>
              <a:rPr lang="en-GB" sz="2000" dirty="0"/>
              <a:t>the credit-worth of the business</a:t>
            </a:r>
            <a:endParaRPr lang="en-US" sz="2000"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86</a:t>
            </a:fld>
            <a:endParaRPr lang="ko-KR" altLang="en-US" dirty="0"/>
          </a:p>
        </p:txBody>
      </p:sp>
    </p:spTree>
    <p:extLst>
      <p:ext uri="{BB962C8B-B14F-4D97-AF65-F5344CB8AC3E}">
        <p14:creationId xmlns:p14="http://schemas.microsoft.com/office/powerpoint/2010/main" val="26519553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ctrTitle"/>
          </p:nvPr>
        </p:nvSpPr>
        <p:spPr/>
        <p:txBody>
          <a:bodyPr/>
          <a:lstStyle/>
          <a:p>
            <a:pPr eaLnBrk="0" latinLnBrk="0" hangingPunct="0"/>
            <a:r>
              <a:rPr lang="en-US" dirty="0"/>
              <a:t>Financial Ratios for Credit Analysis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Five Classes of Financial Ratios </a:t>
            </a:r>
          </a:p>
        </p:txBody>
      </p:sp>
      <p:sp>
        <p:nvSpPr>
          <p:cNvPr id="3" name="Content Placeholder 2"/>
          <p:cNvSpPr>
            <a:spLocks noGrp="1"/>
          </p:cNvSpPr>
          <p:nvPr>
            <p:ph idx="1"/>
          </p:nvPr>
        </p:nvSpPr>
        <p:spPr/>
        <p:txBody>
          <a:bodyPr>
            <a:normAutofit/>
          </a:bodyPr>
          <a:lstStyle/>
          <a:p>
            <a:pPr latinLnBrk="0" hangingPunct="0"/>
            <a:r>
              <a:rPr lang="en-GB" dirty="0"/>
              <a:t>Coverage buffer for debt service (AES Drax)</a:t>
            </a:r>
          </a:p>
          <a:p>
            <a:pPr latinLnBrk="0" hangingPunct="0"/>
            <a:r>
              <a:rPr lang="en-GB" dirty="0"/>
              <a:t>Time to Repay Debt from Stable Cash Flow</a:t>
            </a:r>
          </a:p>
          <a:p>
            <a:pPr marL="316531" lvl="1" indent="-316531" eaLnBrk="0" latinLnBrk="0" hangingPunct="0">
              <a:buFont typeface="Arial" pitchFamily="34" charset="0"/>
              <a:buChar char="•"/>
            </a:pPr>
            <a:r>
              <a:rPr lang="en-GB" sz="2800" dirty="0"/>
              <a:t>Coverage of Collateral and Skin in Game</a:t>
            </a:r>
            <a:endParaRPr lang="en-GB" dirty="0"/>
          </a:p>
          <a:p>
            <a:pPr latinLnBrk="0" hangingPunct="0"/>
            <a:r>
              <a:rPr lang="en-GB" dirty="0"/>
              <a:t>Liquidity ratios</a:t>
            </a:r>
          </a:p>
          <a:p>
            <a:pPr latinLnBrk="0" hangingPunct="0"/>
            <a:r>
              <a:rPr lang="en-GB" dirty="0"/>
              <a:t>Excessive or Deficient Return (Discussed in next session) </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88</a:t>
            </a:fld>
            <a:endParaRPr lang="ko-KR" altLang="en-US" dirty="0"/>
          </a:p>
        </p:txBody>
      </p:sp>
    </p:spTree>
    <p:extLst>
      <p:ext uri="{BB962C8B-B14F-4D97-AF65-F5344CB8AC3E}">
        <p14:creationId xmlns:p14="http://schemas.microsoft.com/office/powerpoint/2010/main" val="30524482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2800" dirty="0"/>
              <a:t>Pro-forma and Trend analysis</a:t>
            </a:r>
            <a:endParaRPr lang="en-GB" dirty="0"/>
          </a:p>
        </p:txBody>
      </p:sp>
      <p:sp>
        <p:nvSpPr>
          <p:cNvPr id="3" name="Content Placeholder 2"/>
          <p:cNvSpPr>
            <a:spLocks noGrp="1"/>
          </p:cNvSpPr>
          <p:nvPr>
            <p:ph idx="1"/>
          </p:nvPr>
        </p:nvSpPr>
        <p:spPr/>
        <p:txBody>
          <a:bodyPr/>
          <a:lstStyle/>
          <a:p>
            <a:pPr lvl="1" eaLnBrk="0" latinLnBrk="0" hangingPunct="0"/>
            <a:r>
              <a:rPr lang="en-GB" sz="2770" dirty="0"/>
              <a:t>Understanding Meaning of Ratios</a:t>
            </a:r>
            <a:endParaRPr lang="en-US" sz="2770" dirty="0"/>
          </a:p>
          <a:p>
            <a:pPr lvl="1" eaLnBrk="0" latinLnBrk="0" hangingPunct="0"/>
            <a:r>
              <a:rPr lang="en-GB" sz="2770" dirty="0"/>
              <a:t>Break-even Analysis</a:t>
            </a:r>
          </a:p>
          <a:p>
            <a:pPr lvl="2" eaLnBrk="0" latinLnBrk="0" hangingPunct="0"/>
            <a:r>
              <a:rPr lang="en-GB" sz="2400" dirty="0"/>
              <a:t>Use Ratio to Determine Maximum Decline in Cash Flow</a:t>
            </a:r>
            <a:endParaRPr lang="en-US" sz="2400" dirty="0"/>
          </a:p>
          <a:p>
            <a:pPr lvl="1" eaLnBrk="0" latinLnBrk="0" hangingPunct="0"/>
            <a:r>
              <a:rPr lang="en-GB" sz="2770" dirty="0"/>
              <a:t>Re-financing Analysis</a:t>
            </a:r>
          </a:p>
          <a:p>
            <a:pPr lvl="2" eaLnBrk="0" latinLnBrk="0" hangingPunct="0"/>
            <a:r>
              <a:rPr lang="en-GB" sz="2400" dirty="0"/>
              <a:t>Use Ratio to Determine if Company Can Re-finance in Downside Case</a:t>
            </a:r>
            <a:endParaRPr lang="en-US" sz="2400" dirty="0"/>
          </a:p>
          <a:p>
            <a:pPr lvl="1" eaLnBrk="0" latinLnBrk="0" hangingPunct="0"/>
            <a:r>
              <a:rPr lang="en-GB" sz="2770" dirty="0"/>
              <a:t>Probability of Default Analysis</a:t>
            </a:r>
          </a:p>
          <a:p>
            <a:pPr lvl="2" eaLnBrk="0" latinLnBrk="0" hangingPunct="0"/>
            <a:r>
              <a:rPr lang="en-GB" sz="2400" dirty="0"/>
              <a:t>Use Probability of Decline in Cash Flow with Ratio to Determine Probability of Default</a:t>
            </a:r>
          </a:p>
          <a:p>
            <a:pPr lvl="2" eaLnBrk="0" latinLnBrk="0" hangingPunct="0"/>
            <a:r>
              <a:rPr lang="en-GB" sz="2400" dirty="0"/>
              <a:t>Example of DSCR</a:t>
            </a:r>
            <a:endParaRPr lang="en-US" sz="2400" dirty="0"/>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89</a:t>
            </a:fld>
            <a:endParaRPr lang="ko-KR" altLang="en-US" dirty="0"/>
          </a:p>
        </p:txBody>
      </p:sp>
    </p:spTree>
    <p:extLst>
      <p:ext uri="{BB962C8B-B14F-4D97-AF65-F5344CB8AC3E}">
        <p14:creationId xmlns:p14="http://schemas.microsoft.com/office/powerpoint/2010/main" val="2697176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CFADS in Project Finance vs EBITDA in Corporate Finance</a:t>
            </a:r>
          </a:p>
        </p:txBody>
      </p:sp>
      <p:sp>
        <p:nvSpPr>
          <p:cNvPr id="5" name="Content Placeholder 4"/>
          <p:cNvSpPr>
            <a:spLocks noGrp="1"/>
          </p:cNvSpPr>
          <p:nvPr>
            <p:ph idx="1"/>
          </p:nvPr>
        </p:nvSpPr>
        <p:spPr/>
        <p:txBody>
          <a:bodyPr/>
          <a:lstStyle/>
          <a:p>
            <a:r>
              <a:rPr lang="en-US" dirty="0"/>
              <a:t>EBITDA</a:t>
            </a:r>
          </a:p>
          <a:p>
            <a:pPr lvl="1"/>
            <a:r>
              <a:rPr lang="en-US" dirty="0"/>
              <a:t>Less Working Capital Changes</a:t>
            </a:r>
          </a:p>
          <a:p>
            <a:pPr lvl="1"/>
            <a:r>
              <a:rPr lang="en-US" dirty="0"/>
              <a:t>Less Capital Expenditures</a:t>
            </a:r>
          </a:p>
          <a:p>
            <a:pPr lvl="1"/>
            <a:r>
              <a:rPr lang="en-US" dirty="0"/>
              <a:t>Less Taxes</a:t>
            </a:r>
          </a:p>
          <a:p>
            <a:pPr lvl="1"/>
            <a:r>
              <a:rPr lang="en-US" dirty="0"/>
              <a:t>Plus Interest Income</a:t>
            </a:r>
          </a:p>
          <a:p>
            <a:r>
              <a:rPr lang="en-US" dirty="0"/>
              <a:t>Equals CFADS</a:t>
            </a:r>
          </a:p>
          <a:p>
            <a:endParaRPr lang="en-US" dirty="0"/>
          </a:p>
          <a:p>
            <a:r>
              <a:rPr lang="en-US" dirty="0"/>
              <a:t>Demonstrates problems with EBITDA as measure of cash flow</a:t>
            </a:r>
          </a:p>
        </p:txBody>
      </p:sp>
    </p:spTree>
    <p:extLst>
      <p:ext uri="{BB962C8B-B14F-4D97-AF65-F5344CB8AC3E}">
        <p14:creationId xmlns:p14="http://schemas.microsoft.com/office/powerpoint/2010/main" val="18692833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30237" y="253098"/>
            <a:ext cx="7751762" cy="777875"/>
          </a:xfrm>
        </p:spPr>
        <p:txBody>
          <a:bodyPr>
            <a:normAutofit/>
          </a:bodyPr>
          <a:lstStyle/>
          <a:p>
            <a:r>
              <a:rPr lang="en-US" altLang="zh-TW" dirty="0">
                <a:ea typeface="PMingLiU" pitchFamily="18" charset="-120"/>
              </a:rPr>
              <a:t>Liquidity vs. Solvency</a:t>
            </a:r>
          </a:p>
        </p:txBody>
      </p:sp>
      <p:sp>
        <p:nvSpPr>
          <p:cNvPr id="65540" name="Rectangle 4"/>
          <p:cNvSpPr>
            <a:spLocks noGrp="1" noChangeArrowheads="1"/>
          </p:cNvSpPr>
          <p:nvPr>
            <p:ph sz="half" idx="2"/>
          </p:nvPr>
        </p:nvSpPr>
        <p:spPr>
          <a:xfrm>
            <a:off x="630237" y="2590799"/>
            <a:ext cx="3814275" cy="2743201"/>
          </a:xfrm>
          <a:solidFill>
            <a:schemeClr val="bg1"/>
          </a:solidFill>
          <a:ln w="76200" cmpd="tri">
            <a:solidFill>
              <a:schemeClr val="tx1"/>
            </a:solidFill>
          </a:ln>
        </p:spPr>
        <p:txBody>
          <a:bodyPr/>
          <a:lstStyle/>
          <a:p>
            <a:pPr marL="0" indent="0" algn="ctr" latinLnBrk="0" hangingPunct="0">
              <a:lnSpc>
                <a:spcPct val="90000"/>
              </a:lnSpc>
              <a:buFontTx/>
              <a:buNone/>
              <a:tabLst>
                <a:tab pos="228600" algn="l"/>
              </a:tabLst>
            </a:pPr>
            <a:r>
              <a:rPr lang="en-US" altLang="zh-TW" sz="1800" b="1" u="sng" dirty="0">
                <a:ea typeface="PMingLiU" pitchFamily="18" charset="-120"/>
              </a:rPr>
              <a:t>Solvency</a:t>
            </a:r>
            <a:endParaRPr lang="en-US" altLang="zh-TW" sz="1800" b="1" dirty="0">
              <a:ea typeface="PMingLiU" pitchFamily="18" charset="-120"/>
            </a:endParaRPr>
          </a:p>
          <a:p>
            <a:pPr marL="0" indent="0" latinLnBrk="0" hangingPunct="0">
              <a:lnSpc>
                <a:spcPct val="90000"/>
              </a:lnSpc>
              <a:spcBef>
                <a:spcPct val="25000"/>
              </a:spcBef>
              <a:spcAft>
                <a:spcPct val="10000"/>
              </a:spcAft>
              <a:buFontTx/>
              <a:buNone/>
              <a:tabLst>
                <a:tab pos="228600" algn="l"/>
              </a:tabLst>
            </a:pPr>
            <a:r>
              <a:rPr lang="en-US" altLang="zh-TW" sz="1800" b="1" dirty="0">
                <a:ea typeface="PMingLiU" pitchFamily="18" charset="-120"/>
              </a:rPr>
              <a:t>Ability to meet long-term obligations</a:t>
            </a:r>
          </a:p>
          <a:p>
            <a:pPr marL="0" indent="0" latinLnBrk="0" hangingPunct="0">
              <a:lnSpc>
                <a:spcPct val="90000"/>
              </a:lnSpc>
              <a:spcBef>
                <a:spcPct val="0"/>
              </a:spcBef>
              <a:buFontTx/>
              <a:buNone/>
              <a:tabLst>
                <a:tab pos="228600" algn="l"/>
              </a:tabLst>
            </a:pPr>
            <a:r>
              <a:rPr lang="en-US" altLang="zh-TW" sz="1800" b="1" dirty="0">
                <a:ea typeface="PMingLiU" pitchFamily="18" charset="-120"/>
              </a:rPr>
              <a:t>  </a:t>
            </a:r>
            <a:r>
              <a:rPr lang="en-US" altLang="zh-TW" sz="1700" b="1" i="1" dirty="0">
                <a:ea typeface="PMingLiU" pitchFamily="18" charset="-120"/>
              </a:rPr>
              <a:t>Focus</a:t>
            </a:r>
            <a:r>
              <a:rPr lang="en-US" altLang="zh-TW" sz="1700" b="1" dirty="0">
                <a:ea typeface="PMingLiU" pitchFamily="18" charset="-120"/>
              </a:rPr>
              <a:t>:</a:t>
            </a:r>
          </a:p>
          <a:p>
            <a:pPr marL="0" indent="0" latinLnBrk="0" hangingPunct="0">
              <a:lnSpc>
                <a:spcPct val="90000"/>
              </a:lnSpc>
              <a:spcBef>
                <a:spcPct val="0"/>
              </a:spcBef>
              <a:tabLst>
                <a:tab pos="228600" algn="l"/>
              </a:tabLst>
            </a:pPr>
            <a:r>
              <a:rPr lang="en-US" altLang="zh-TW" sz="1700" b="1" dirty="0">
                <a:ea typeface="PMingLiU" pitchFamily="18" charset="-120"/>
              </a:rPr>
              <a:t> Long-term economic risks		conditions</a:t>
            </a:r>
          </a:p>
          <a:p>
            <a:pPr marL="0" indent="0" latinLnBrk="0" hangingPunct="0">
              <a:lnSpc>
                <a:spcPct val="90000"/>
              </a:lnSpc>
              <a:spcBef>
                <a:spcPct val="0"/>
              </a:spcBef>
              <a:tabLst>
                <a:tab pos="228600" algn="l"/>
              </a:tabLst>
            </a:pPr>
            <a:r>
              <a:rPr lang="en-US" altLang="zh-TW" sz="1700" b="1" dirty="0">
                <a:ea typeface="PMingLiU" pitchFamily="18" charset="-120"/>
              </a:rPr>
              <a:t> Long-term cash flows</a:t>
            </a:r>
          </a:p>
          <a:p>
            <a:pPr marL="0" indent="0" latinLnBrk="0" hangingPunct="0">
              <a:lnSpc>
                <a:spcPct val="90000"/>
              </a:lnSpc>
              <a:spcBef>
                <a:spcPct val="0"/>
              </a:spcBef>
              <a:tabLst>
                <a:tab pos="228600" algn="l"/>
              </a:tabLst>
            </a:pPr>
            <a:r>
              <a:rPr lang="en-US" altLang="zh-TW" sz="1700" b="1" dirty="0">
                <a:ea typeface="PMingLiU" pitchFamily="18" charset="-120"/>
              </a:rPr>
              <a:t> Extended ability to make profit</a:t>
            </a:r>
            <a:endParaRPr lang="en-US" altLang="zh-TW" sz="1800" b="1" dirty="0">
              <a:ea typeface="PMingLiU" pitchFamily="18" charset="-120"/>
            </a:endParaRPr>
          </a:p>
        </p:txBody>
      </p:sp>
      <p:sp>
        <p:nvSpPr>
          <p:cNvPr id="3" name="Slide Number Placeholder 2"/>
          <p:cNvSpPr>
            <a:spLocks noGrp="1"/>
          </p:cNvSpPr>
          <p:nvPr>
            <p:ph type="sldNum" sz="quarter" idx="12"/>
          </p:nvPr>
        </p:nvSpPr>
        <p:spPr/>
        <p:txBody>
          <a:bodyPr/>
          <a:lstStyle/>
          <a:p>
            <a:fld id="{267C1E7E-E5B0-47D0-B31A-917788A5ACF2}" type="slidenum">
              <a:rPr lang="en-US" smtClean="0"/>
              <a:t>90</a:t>
            </a:fld>
            <a:endParaRPr lang="en-US" dirty="0"/>
          </a:p>
        </p:txBody>
      </p:sp>
      <p:sp>
        <p:nvSpPr>
          <p:cNvPr id="65541" name="Text Box 5"/>
          <p:cNvSpPr txBox="1">
            <a:spLocks noChangeArrowheads="1"/>
          </p:cNvSpPr>
          <p:nvPr/>
        </p:nvSpPr>
        <p:spPr bwMode="auto">
          <a:xfrm>
            <a:off x="451338" y="1334869"/>
            <a:ext cx="7696200" cy="646331"/>
          </a:xfrm>
          <a:prstGeom prst="rect">
            <a:avLst/>
          </a:prstGeom>
          <a:solidFill>
            <a:schemeClr val="bg1"/>
          </a:solidFill>
          <a:ln w="3175">
            <a:solidFill>
              <a:schemeClr val="tx1"/>
            </a:solidFill>
            <a:miter lim="800000"/>
            <a:headEnd/>
            <a:tailEnd/>
          </a:ln>
        </p:spPr>
        <p:txBody>
          <a:bodyPr wrap="square" anchor="ctr" anchorCtr="1">
            <a:spAutoFit/>
          </a:bodyPr>
          <a:lstStyle/>
          <a:p>
            <a:pPr>
              <a:spcBef>
                <a:spcPct val="50000"/>
              </a:spcBef>
            </a:pPr>
            <a:r>
              <a:rPr lang="en-US" altLang="zh-TW" sz="1800" b="1" dirty="0">
                <a:ea typeface="PMingLiU" pitchFamily="18" charset="-120"/>
              </a:rPr>
              <a:t>Credit worthiness: Ability to honor credit obligations</a:t>
            </a:r>
          </a:p>
          <a:p>
            <a:pPr>
              <a:lnSpc>
                <a:spcPct val="50000"/>
              </a:lnSpc>
              <a:spcBef>
                <a:spcPct val="50000"/>
              </a:spcBef>
            </a:pPr>
            <a:r>
              <a:rPr lang="en-US" altLang="zh-TW" sz="1800" b="1" dirty="0">
                <a:ea typeface="PMingLiU" pitchFamily="18" charset="-120"/>
              </a:rPr>
              <a:t>(downside risk)</a:t>
            </a:r>
            <a:endParaRPr lang="en-US" altLang="zh-TW" sz="1800" dirty="0">
              <a:latin typeface="Times New Roman" pitchFamily="18" charset="0"/>
              <a:ea typeface="PMingLiU" pitchFamily="18" charset="-120"/>
            </a:endParaRPr>
          </a:p>
        </p:txBody>
      </p:sp>
      <p:sp>
        <p:nvSpPr>
          <p:cNvPr id="65542" name="Line 6"/>
          <p:cNvSpPr>
            <a:spLocks noChangeShapeType="1"/>
          </p:cNvSpPr>
          <p:nvPr/>
        </p:nvSpPr>
        <p:spPr bwMode="auto">
          <a:xfrm flipH="1">
            <a:off x="27432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
        <p:nvSpPr>
          <p:cNvPr id="65543" name="Line 7"/>
          <p:cNvSpPr>
            <a:spLocks noChangeShapeType="1"/>
          </p:cNvSpPr>
          <p:nvPr/>
        </p:nvSpPr>
        <p:spPr bwMode="auto">
          <a:xfrm>
            <a:off x="5715000" y="2057400"/>
            <a:ext cx="533400" cy="533400"/>
          </a:xfrm>
          <a:prstGeom prst="line">
            <a:avLst/>
          </a:prstGeom>
          <a:noFill/>
          <a:ln w="50800" cmpd="dbl">
            <a:solidFill>
              <a:schemeClr val="tx1"/>
            </a:solidFill>
            <a:round/>
            <a:headEnd/>
            <a:tailEnd type="stealth" w="med" len="med"/>
          </a:ln>
        </p:spPr>
        <p:txBody>
          <a:bodyPr wrap="none" anchor="ctr"/>
          <a:lstStyle/>
          <a:p>
            <a:endParaRPr lang="en-US" dirty="0"/>
          </a:p>
        </p:txBody>
      </p:sp>
      <p:sp>
        <p:nvSpPr>
          <p:cNvPr id="9" name="Rectangle 3"/>
          <p:cNvSpPr txBox="1">
            <a:spLocks noChangeArrowheads="1"/>
          </p:cNvSpPr>
          <p:nvPr/>
        </p:nvSpPr>
        <p:spPr bwMode="auto">
          <a:xfrm>
            <a:off x="4762500" y="2596662"/>
            <a:ext cx="3758712" cy="2737338"/>
          </a:xfrm>
          <a:prstGeom prst="rect">
            <a:avLst/>
          </a:prstGeom>
          <a:solidFill>
            <a:schemeClr val="bg1"/>
          </a:solidFill>
          <a:ln w="76200" cap="flat" cmpd="tri">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290513" indent="-290513" algn="l" rtl="0" eaLnBrk="0" fontAlgn="base" hangingPunct="0">
              <a:spcBef>
                <a:spcPct val="20000"/>
              </a:spcBef>
              <a:spcAft>
                <a:spcPct val="50000"/>
              </a:spcAft>
              <a:buChar char="•"/>
              <a:defRPr sz="2800">
                <a:solidFill>
                  <a:schemeClr val="tx1"/>
                </a:solidFill>
                <a:latin typeface="+mn-lt"/>
                <a:ea typeface="+mn-ea"/>
                <a:cs typeface="+mn-cs"/>
              </a:defRPr>
            </a:lvl1pPr>
            <a:lvl2pPr marL="855663" indent="-231775" algn="l" rtl="0" eaLnBrk="0" fontAlgn="base" hangingPunct="0">
              <a:lnSpc>
                <a:spcPct val="90000"/>
              </a:lnSpc>
              <a:spcBef>
                <a:spcPct val="20000"/>
              </a:spcBef>
              <a:spcAft>
                <a:spcPct val="50000"/>
              </a:spcAft>
              <a:buFont typeface="Wingdings" pitchFamily="2" charset="2"/>
              <a:buChar char="ü"/>
              <a:defRPr sz="2400">
                <a:solidFill>
                  <a:schemeClr val="tx1"/>
                </a:solidFill>
                <a:latin typeface="+mn-lt"/>
              </a:defRPr>
            </a:lvl2pPr>
            <a:lvl3pPr marL="1371600" indent="-228600" algn="l" rtl="0" eaLnBrk="0" fontAlgn="base" hangingPunct="0">
              <a:lnSpc>
                <a:spcPct val="90000"/>
              </a:lnSpc>
              <a:spcBef>
                <a:spcPct val="20000"/>
              </a:spcBef>
              <a:spcAft>
                <a:spcPct val="50000"/>
              </a:spcAft>
              <a:buChar char="o"/>
              <a:defRPr sz="2000">
                <a:solidFill>
                  <a:schemeClr val="tx1"/>
                </a:solidFill>
                <a:latin typeface="+mn-lt"/>
              </a:defRPr>
            </a:lvl3pPr>
            <a:lvl4pPr marL="17907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4pPr>
            <a:lvl5pPr marL="22098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5pPr>
            <a:lvl6pPr marL="26670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6pPr>
            <a:lvl7pPr marL="31242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7pPr>
            <a:lvl8pPr marL="35814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8pPr>
            <a:lvl9pPr marL="4038600" indent="-228600" algn="l" rtl="0" eaLnBrk="0" fontAlgn="base" hangingPunct="0">
              <a:lnSpc>
                <a:spcPct val="90000"/>
              </a:lnSpc>
              <a:spcBef>
                <a:spcPct val="20000"/>
              </a:spcBef>
              <a:spcAft>
                <a:spcPct val="50000"/>
              </a:spcAft>
              <a:buFont typeface="Wingdings" pitchFamily="2" charset="2"/>
              <a:buChar char="Ø"/>
              <a:defRPr sz="1800">
                <a:solidFill>
                  <a:schemeClr val="tx1"/>
                </a:solidFill>
                <a:latin typeface="+mn-lt"/>
              </a:defRPr>
            </a:lvl9pPr>
          </a:lstStyle>
          <a:p>
            <a:pPr marL="0" indent="0" algn="ctr">
              <a:lnSpc>
                <a:spcPct val="90000"/>
              </a:lnSpc>
              <a:buFontTx/>
              <a:buNone/>
              <a:tabLst>
                <a:tab pos="228600" algn="l"/>
              </a:tabLst>
            </a:pPr>
            <a:r>
              <a:rPr lang="en-US" altLang="zh-TW" sz="1600" b="1" u="sng" kern="0" dirty="0">
                <a:ea typeface="PMingLiU" pitchFamily="18" charset="-120"/>
              </a:rPr>
              <a:t>Liquidity </a:t>
            </a:r>
            <a:endParaRPr lang="en-US" altLang="zh-TW" sz="1600" b="1" kern="0" dirty="0">
              <a:ea typeface="PMingLiU" pitchFamily="18" charset="-120"/>
            </a:endParaRPr>
          </a:p>
          <a:p>
            <a:pPr marL="0" indent="0">
              <a:lnSpc>
                <a:spcPct val="90000"/>
              </a:lnSpc>
              <a:spcBef>
                <a:spcPct val="25000"/>
              </a:spcBef>
              <a:buFontTx/>
              <a:buNone/>
              <a:tabLst>
                <a:tab pos="228600" algn="l"/>
              </a:tabLst>
            </a:pPr>
            <a:r>
              <a:rPr lang="en-US" altLang="zh-TW" sz="1600" b="1" kern="0" dirty="0">
                <a:ea typeface="PMingLiU" pitchFamily="18" charset="-120"/>
              </a:rPr>
              <a:t>Ability to meet short-term obligations</a:t>
            </a:r>
          </a:p>
          <a:p>
            <a:pPr marL="0" indent="0">
              <a:lnSpc>
                <a:spcPct val="90000"/>
              </a:lnSpc>
              <a:spcBef>
                <a:spcPct val="0"/>
              </a:spcBef>
              <a:buFontTx/>
              <a:buNone/>
              <a:tabLst>
                <a:tab pos="228600" algn="l"/>
              </a:tabLst>
            </a:pPr>
            <a:r>
              <a:rPr lang="en-US" altLang="zh-TW" sz="1600" b="1" kern="0" dirty="0">
                <a:ea typeface="PMingLiU" pitchFamily="18" charset="-120"/>
              </a:rPr>
              <a:t>  </a:t>
            </a:r>
            <a:r>
              <a:rPr lang="en-US" altLang="zh-TW" sz="1600" b="1" i="1" kern="0" dirty="0">
                <a:ea typeface="PMingLiU" pitchFamily="18" charset="-120"/>
              </a:rPr>
              <a:t>Focus</a:t>
            </a:r>
            <a:r>
              <a:rPr lang="en-US" altLang="zh-TW" sz="1600" b="1" kern="0" dirty="0">
                <a:ea typeface="PMingLiU" pitchFamily="18" charset="-120"/>
              </a:rPr>
              <a:t>: </a:t>
            </a:r>
          </a:p>
          <a:p>
            <a:pPr marL="0" indent="0">
              <a:lnSpc>
                <a:spcPct val="90000"/>
              </a:lnSpc>
              <a:spcBef>
                <a:spcPct val="0"/>
              </a:spcBef>
              <a:tabLst>
                <a:tab pos="228600" algn="l"/>
              </a:tabLst>
            </a:pPr>
            <a:r>
              <a:rPr lang="en-US" altLang="zh-TW" sz="1600" b="1" kern="0" dirty="0">
                <a:ea typeface="PMingLiU" pitchFamily="18" charset="-120"/>
              </a:rPr>
              <a:t> Current Financial 		conditions</a:t>
            </a:r>
          </a:p>
          <a:p>
            <a:pPr marL="0" indent="0">
              <a:lnSpc>
                <a:spcPct val="90000"/>
              </a:lnSpc>
              <a:spcBef>
                <a:spcPct val="0"/>
              </a:spcBef>
              <a:tabLst>
                <a:tab pos="228600" algn="l"/>
              </a:tabLst>
            </a:pPr>
            <a:r>
              <a:rPr lang="en-US" altLang="zh-TW" sz="1600" b="1" kern="0" dirty="0">
                <a:ea typeface="PMingLiU" pitchFamily="18" charset="-120"/>
              </a:rPr>
              <a:t> Current cash flows</a:t>
            </a:r>
          </a:p>
          <a:p>
            <a:pPr marL="0" indent="0">
              <a:lnSpc>
                <a:spcPct val="90000"/>
              </a:lnSpc>
              <a:spcBef>
                <a:spcPct val="0"/>
              </a:spcBef>
              <a:tabLst>
                <a:tab pos="228600" algn="l"/>
              </a:tabLst>
            </a:pPr>
            <a:r>
              <a:rPr lang="en-US" altLang="zh-TW" sz="1600" b="1" kern="0" dirty="0">
                <a:ea typeface="PMingLiU" pitchFamily="18" charset="-120"/>
              </a:rPr>
              <a:t> Liquidity of assets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dirty="0"/>
              <a:t>Liquidity Ratios in Credit Analysis</a:t>
            </a:r>
          </a:p>
        </p:txBody>
      </p:sp>
      <p:sp>
        <p:nvSpPr>
          <p:cNvPr id="67587" name="Rectangle 3"/>
          <p:cNvSpPr>
            <a:spLocks noGrp="1" noChangeArrowheads="1"/>
          </p:cNvSpPr>
          <p:nvPr>
            <p:ph idx="1"/>
          </p:nvPr>
        </p:nvSpPr>
        <p:spPr/>
        <p:txBody>
          <a:bodyPr>
            <a:normAutofit fontScale="85000" lnSpcReduction="10000"/>
          </a:bodyPr>
          <a:lstStyle/>
          <a:p>
            <a:pPr latinLnBrk="0" hangingPunct="0"/>
            <a:r>
              <a:rPr lang="en-US" dirty="0"/>
              <a:t>Current Ratio</a:t>
            </a:r>
          </a:p>
          <a:p>
            <a:pPr lvl="1" eaLnBrk="0" latinLnBrk="0" hangingPunct="0"/>
            <a:r>
              <a:rPr lang="en-US" dirty="0"/>
              <a:t>Current Assets to Current Liabilities</a:t>
            </a:r>
          </a:p>
          <a:p>
            <a:pPr lvl="1" eaLnBrk="0" latinLnBrk="0" hangingPunct="0"/>
            <a:r>
              <a:rPr lang="en-US" dirty="0"/>
              <a:t>Current Assets less Inventory to Current Liabilities</a:t>
            </a:r>
          </a:p>
          <a:p>
            <a:pPr latinLnBrk="0" hangingPunct="0"/>
            <a:endParaRPr lang="en-US" dirty="0"/>
          </a:p>
          <a:p>
            <a:pPr latinLnBrk="0" hangingPunct="0"/>
            <a:r>
              <a:rPr lang="en-US" dirty="0"/>
              <a:t>Model Working Capital</a:t>
            </a:r>
          </a:p>
          <a:p>
            <a:pPr lvl="1" eaLnBrk="0" latinLnBrk="0" hangingPunct="0"/>
            <a:r>
              <a:rPr lang="en-US" dirty="0"/>
              <a:t>Current Assets less Cash and Temporary Securities minus Current liabilities less Short-term Debt</a:t>
            </a:r>
          </a:p>
          <a:p>
            <a:pPr latinLnBrk="0" hangingPunct="0"/>
            <a:endParaRPr lang="en-US" dirty="0"/>
          </a:p>
          <a:p>
            <a:pPr latinLnBrk="0" hangingPunct="0"/>
            <a:r>
              <a:rPr lang="en-US" dirty="0"/>
              <a:t>Liquidity Assessment</a:t>
            </a:r>
          </a:p>
          <a:p>
            <a:pPr lvl="1" eaLnBrk="0" latinLnBrk="0" hangingPunct="0"/>
            <a:r>
              <a:rPr lang="en-US" dirty="0"/>
              <a:t>Debt Profile (Maturities)</a:t>
            </a:r>
          </a:p>
          <a:p>
            <a:pPr lvl="1" eaLnBrk="0" latinLnBrk="0" hangingPunct="0"/>
            <a:r>
              <a:rPr lang="en-US" dirty="0"/>
              <a:t>Bank Lines (Availability, amount, maturity, covenants, triggers)</a:t>
            </a:r>
          </a:p>
          <a:p>
            <a:pPr lvl="1" eaLnBrk="0" latinLnBrk="0" hangingPunct="0"/>
            <a:r>
              <a:rPr lang="en-US" dirty="0"/>
              <a:t>Alternative Sources of Liquidity (Asset sales, dividend flexibility, capital spending flexibility)</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91</a:t>
            </a:fld>
            <a:endParaRPr lang="ko-KR"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a:t>Solvency Ratios in Credit Analysis</a:t>
            </a:r>
          </a:p>
        </p:txBody>
      </p:sp>
      <p:sp>
        <p:nvSpPr>
          <p:cNvPr id="66563" name="Rectangle 3"/>
          <p:cNvSpPr>
            <a:spLocks noGrp="1" noChangeArrowheads="1"/>
          </p:cNvSpPr>
          <p:nvPr>
            <p:ph idx="1"/>
          </p:nvPr>
        </p:nvSpPr>
        <p:spPr/>
        <p:txBody>
          <a:bodyPr>
            <a:normAutofit/>
          </a:bodyPr>
          <a:lstStyle/>
          <a:p>
            <a:pPr latinLnBrk="0" hangingPunct="0">
              <a:lnSpc>
                <a:spcPct val="80000"/>
              </a:lnSpc>
            </a:pPr>
            <a:r>
              <a:rPr lang="en-US" sz="2400" dirty="0"/>
              <a:t>Ratios are the center of traditional credit analysis that assesses whether a company can re-pay loans.  These ratios should be compared to benchmarks.</a:t>
            </a:r>
          </a:p>
          <a:p>
            <a:pPr latinLnBrk="0" hangingPunct="0">
              <a:lnSpc>
                <a:spcPct val="70000"/>
              </a:lnSpc>
            </a:pPr>
            <a:endParaRPr lang="en-US" sz="2400" dirty="0"/>
          </a:p>
          <a:p>
            <a:pPr latinLnBrk="0" hangingPunct="0">
              <a:lnSpc>
                <a:spcPct val="70000"/>
              </a:lnSpc>
            </a:pPr>
            <a:r>
              <a:rPr lang="en-US" sz="2400" dirty="0"/>
              <a:t>Debt Payback Ratios (Time to Repay)</a:t>
            </a:r>
          </a:p>
          <a:p>
            <a:pPr lvl="1" eaLnBrk="0" latinLnBrk="0" hangingPunct="0">
              <a:lnSpc>
                <a:spcPct val="70000"/>
              </a:lnSpc>
            </a:pPr>
            <a:r>
              <a:rPr lang="en-US" sz="2000" dirty="0"/>
              <a:t>Funds from Operations to Total Debt</a:t>
            </a:r>
          </a:p>
          <a:p>
            <a:pPr lvl="1" eaLnBrk="0" latinLnBrk="0" hangingPunct="0">
              <a:lnSpc>
                <a:spcPct val="70000"/>
              </a:lnSpc>
            </a:pPr>
            <a:r>
              <a:rPr lang="en-US" sz="2000" dirty="0"/>
              <a:t>Debt to EBITDA</a:t>
            </a:r>
          </a:p>
          <a:p>
            <a:pPr latinLnBrk="0" hangingPunct="0">
              <a:lnSpc>
                <a:spcPct val="70000"/>
              </a:lnSpc>
            </a:pPr>
            <a:endParaRPr lang="en-US" sz="2400" dirty="0"/>
          </a:p>
          <a:p>
            <a:pPr latinLnBrk="0" hangingPunct="0">
              <a:lnSpc>
                <a:spcPct val="70000"/>
              </a:lnSpc>
            </a:pPr>
            <a:r>
              <a:rPr lang="en-US" sz="2400" dirty="0"/>
              <a:t>Leverage Ratios (Skin in the Game)</a:t>
            </a:r>
          </a:p>
          <a:p>
            <a:pPr lvl="1" eaLnBrk="0" latinLnBrk="0" hangingPunct="0">
              <a:lnSpc>
                <a:spcPct val="70000"/>
              </a:lnSpc>
            </a:pPr>
            <a:r>
              <a:rPr lang="en-US" sz="2000" dirty="0"/>
              <a:t>Debt to Capital (Include Short-term Debt)</a:t>
            </a:r>
          </a:p>
          <a:p>
            <a:pPr lvl="1" eaLnBrk="0" latinLnBrk="0" hangingPunct="0">
              <a:lnSpc>
                <a:spcPct val="70000"/>
              </a:lnSpc>
            </a:pPr>
            <a:r>
              <a:rPr lang="en-US" sz="2000" dirty="0"/>
              <a:t>Market Debt to Market Capital</a:t>
            </a:r>
          </a:p>
          <a:p>
            <a:pPr latinLnBrk="0" hangingPunct="0">
              <a:lnSpc>
                <a:spcPct val="70000"/>
              </a:lnSpc>
            </a:pPr>
            <a:endParaRPr lang="en-US" sz="2400" dirty="0"/>
          </a:p>
          <a:p>
            <a:pPr latinLnBrk="0" hangingPunct="0">
              <a:lnSpc>
                <a:spcPct val="70000"/>
              </a:lnSpc>
            </a:pPr>
            <a:r>
              <a:rPr lang="en-US" sz="2400" dirty="0"/>
              <a:t>Payment Ratios (Buffer for Downside Repayment)</a:t>
            </a:r>
          </a:p>
          <a:p>
            <a:pPr lvl="1" eaLnBrk="0" latinLnBrk="0" hangingPunct="0">
              <a:lnSpc>
                <a:spcPct val="70000"/>
              </a:lnSpc>
            </a:pPr>
            <a:r>
              <a:rPr lang="en-US" sz="2000" dirty="0"/>
              <a:t>Interest Coverage</a:t>
            </a:r>
          </a:p>
          <a:p>
            <a:pPr lvl="1" eaLnBrk="0" latinLnBrk="0" hangingPunct="0">
              <a:lnSpc>
                <a:spcPct val="70000"/>
              </a:lnSpc>
            </a:pPr>
            <a:r>
              <a:rPr lang="en-US" sz="2000" dirty="0"/>
              <a:t>Debt Service Coverage [Cash Flow/(Interest + Principal)]</a:t>
            </a:r>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92</a:t>
            </a:fld>
            <a:endParaRPr lang="ko-KR"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0" latinLnBrk="0" hangingPunct="0"/>
            <a:r>
              <a:rPr lang="en-US" dirty="0"/>
              <a:t>Philosophy and Alternative Calculations for Debt Service and Interest Coverage Ratio</a:t>
            </a:r>
          </a:p>
        </p:txBody>
      </p:sp>
      <p:sp>
        <p:nvSpPr>
          <p:cNvPr id="3" name="Content Placeholder 2"/>
          <p:cNvSpPr>
            <a:spLocks noGrp="1"/>
          </p:cNvSpPr>
          <p:nvPr>
            <p:ph idx="1"/>
          </p:nvPr>
        </p:nvSpPr>
        <p:spPr/>
        <p:txBody>
          <a:bodyPr>
            <a:normAutofit lnSpcReduction="10000"/>
          </a:bodyPr>
          <a:lstStyle/>
          <a:p>
            <a:pPr latinLnBrk="0" hangingPunct="0"/>
            <a:r>
              <a:rPr lang="en-US" dirty="0"/>
              <a:t>The specifics of the ratios are less important than the general objective and the underlying philosophy of the ratios</a:t>
            </a:r>
          </a:p>
          <a:p>
            <a:pPr latinLnBrk="0" hangingPunct="0"/>
            <a:r>
              <a:rPr lang="en-US" dirty="0"/>
              <a:t>The general idea is to see how low EBITDA or cash flow can go down before the debt service or interest cannot be paid</a:t>
            </a:r>
          </a:p>
          <a:p>
            <a:pPr latinLnBrk="0" hangingPunct="0"/>
            <a:r>
              <a:rPr lang="en-US" dirty="0"/>
              <a:t>For project finance use DSCR because debt service is known from structuring debt repayments around cash flow</a:t>
            </a:r>
          </a:p>
          <a:p>
            <a:pPr latinLnBrk="0" hangingPunct="0"/>
            <a:r>
              <a:rPr lang="en-US" dirty="0"/>
              <a:t>DSCR much less relevant in corporate finance because of bullet debt repayments</a:t>
            </a:r>
          </a:p>
          <a:p>
            <a:pPr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93</a:t>
            </a:fld>
            <a:endParaRPr lang="ko-KR" altLang="en-US" dirty="0"/>
          </a:p>
        </p:txBody>
      </p:sp>
    </p:spTree>
    <p:extLst>
      <p:ext uri="{BB962C8B-B14F-4D97-AF65-F5344CB8AC3E}">
        <p14:creationId xmlns:p14="http://schemas.microsoft.com/office/powerpoint/2010/main" val="238611951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Buffer for Coverage of Debt Service</a:t>
            </a:r>
          </a:p>
        </p:txBody>
      </p:sp>
      <p:sp>
        <p:nvSpPr>
          <p:cNvPr id="3" name="Content Placeholder 2"/>
          <p:cNvSpPr>
            <a:spLocks noGrp="1"/>
          </p:cNvSpPr>
          <p:nvPr>
            <p:ph idx="1"/>
          </p:nvPr>
        </p:nvSpPr>
        <p:spPr/>
        <p:txBody>
          <a:bodyPr/>
          <a:lstStyle/>
          <a:p>
            <a:pPr latinLnBrk="0" hangingPunct="0"/>
            <a:r>
              <a:rPr lang="en-US" dirty="0"/>
              <a:t>Alternative Ratios</a:t>
            </a:r>
          </a:p>
          <a:p>
            <a:pPr lvl="1" latinLnBrk="0" hangingPunct="0"/>
            <a:r>
              <a:rPr lang="en-US" dirty="0"/>
              <a:t>Debt Service Coverage</a:t>
            </a:r>
          </a:p>
          <a:p>
            <a:pPr lvl="1" latinLnBrk="0" hangingPunct="0"/>
            <a:r>
              <a:rPr lang="en-US" dirty="0"/>
              <a:t>EBITDA Interest Coverage</a:t>
            </a:r>
          </a:p>
          <a:p>
            <a:pPr lvl="1" latinLnBrk="0" hangingPunct="0"/>
            <a:r>
              <a:rPr lang="en-US" dirty="0"/>
              <a:t>EBIT Interest Coverage</a:t>
            </a:r>
          </a:p>
          <a:p>
            <a:pPr lvl="1" latinLnBrk="0" hangingPunct="0"/>
            <a:r>
              <a:rPr lang="en-US" dirty="0"/>
              <a:t>FFO to Interest Coverage</a:t>
            </a:r>
          </a:p>
          <a:p>
            <a:pPr latinLnBrk="0" hangingPunct="0"/>
            <a:endParaRPr lang="en-US" dirty="0"/>
          </a:p>
          <a:p>
            <a:pPr latinLnBrk="0" hangingPunct="0"/>
            <a:r>
              <a:rPr lang="en-US" dirty="0"/>
              <a:t>Formula for potential change in EBITDA or Cash Flow</a:t>
            </a:r>
          </a:p>
          <a:p>
            <a:pPr latinLnBrk="0" hangingPunct="0"/>
            <a:r>
              <a:rPr lang="en-US" dirty="0"/>
              <a:t>Change in Cash = (1-Ratio)/Ratio</a:t>
            </a:r>
          </a:p>
          <a:p>
            <a:pPr latinLnBrk="0" hangingPunct="0"/>
            <a:endParaRPr lang="en-GB"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94</a:t>
            </a:fld>
            <a:endParaRPr lang="ko-KR" altLang="en-US" dirty="0"/>
          </a:p>
        </p:txBody>
      </p:sp>
    </p:spTree>
    <p:extLst>
      <p:ext uri="{BB962C8B-B14F-4D97-AF65-F5344CB8AC3E}">
        <p14:creationId xmlns:p14="http://schemas.microsoft.com/office/powerpoint/2010/main" val="157614908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Time to Repay Debt from Stable Cash Flow</a:t>
            </a:r>
            <a:endParaRPr lang="en-GB" dirty="0"/>
          </a:p>
        </p:txBody>
      </p:sp>
      <p:sp>
        <p:nvSpPr>
          <p:cNvPr id="3" name="Content Placeholder 2"/>
          <p:cNvSpPr>
            <a:spLocks noGrp="1"/>
          </p:cNvSpPr>
          <p:nvPr>
            <p:ph idx="1"/>
          </p:nvPr>
        </p:nvSpPr>
        <p:spPr/>
        <p:txBody>
          <a:bodyPr/>
          <a:lstStyle/>
          <a:p>
            <a:r>
              <a:rPr lang="en-US" dirty="0"/>
              <a:t>Debt/EBITDA (Eurotunnel)</a:t>
            </a:r>
          </a:p>
          <a:p>
            <a:r>
              <a:rPr lang="en-US" dirty="0"/>
              <a:t>Debt/EBIT</a:t>
            </a:r>
          </a:p>
          <a:p>
            <a:r>
              <a:rPr lang="en-US" dirty="0"/>
              <a:t>FFO/Debt</a:t>
            </a:r>
          </a:p>
          <a:p>
            <a:endParaRPr lang="en-GB" dirty="0"/>
          </a:p>
          <a:p>
            <a:r>
              <a:rPr lang="en-GB" dirty="0"/>
              <a:t>Example of Eurotunnel</a:t>
            </a:r>
          </a:p>
          <a:p>
            <a:r>
              <a:rPr lang="en-GB" dirty="0"/>
              <a:t>Debt/EBITDA = 20x</a:t>
            </a:r>
          </a:p>
          <a:p>
            <a:r>
              <a:rPr lang="en-GB" dirty="0"/>
              <a:t>Interest Rate = 10%</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95</a:t>
            </a:fld>
            <a:endParaRPr lang="ko-KR" altLang="en-US" dirty="0"/>
          </a:p>
        </p:txBody>
      </p:sp>
    </p:spTree>
    <p:extLst>
      <p:ext uri="{BB962C8B-B14F-4D97-AF65-F5344CB8AC3E}">
        <p14:creationId xmlns:p14="http://schemas.microsoft.com/office/powerpoint/2010/main" val="187062979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Philosophy Behind Debt to EBITDA and FFO to Debt</a:t>
            </a:r>
          </a:p>
        </p:txBody>
      </p:sp>
      <p:sp>
        <p:nvSpPr>
          <p:cNvPr id="3" name="Content Placeholder 2"/>
          <p:cNvSpPr>
            <a:spLocks noGrp="1"/>
          </p:cNvSpPr>
          <p:nvPr>
            <p:ph idx="1"/>
          </p:nvPr>
        </p:nvSpPr>
        <p:spPr/>
        <p:txBody>
          <a:bodyPr>
            <a:normAutofit lnSpcReduction="10000"/>
          </a:bodyPr>
          <a:lstStyle/>
          <a:p>
            <a:pPr latinLnBrk="0" hangingPunct="0"/>
            <a:r>
              <a:rPr lang="en-US" dirty="0"/>
              <a:t>General philosophy is to compute the amount of time that it takes to repay debt.</a:t>
            </a:r>
          </a:p>
          <a:p>
            <a:pPr latinLnBrk="0" hangingPunct="0"/>
            <a:r>
              <a:rPr lang="en-US" dirty="0"/>
              <a:t>Debt to EBITDA does not really measure to years of EBITDA to repay debt</a:t>
            </a:r>
          </a:p>
          <a:p>
            <a:pPr lvl="1" eaLnBrk="0" latinLnBrk="0" hangingPunct="0"/>
            <a:r>
              <a:rPr lang="en-US" dirty="0"/>
              <a:t>Must account for interest</a:t>
            </a:r>
          </a:p>
          <a:p>
            <a:pPr lvl="1" eaLnBrk="0" latinLnBrk="0" hangingPunct="0"/>
            <a:r>
              <a:rPr lang="en-US" dirty="0"/>
              <a:t>Must account for replacement capital expenditures</a:t>
            </a:r>
          </a:p>
          <a:p>
            <a:pPr lvl="1" eaLnBrk="0" latinLnBrk="0" hangingPunct="0"/>
            <a:r>
              <a:rPr lang="en-US" dirty="0"/>
              <a:t>Must account for maintenance capital expenditures</a:t>
            </a:r>
          </a:p>
          <a:p>
            <a:pPr lvl="1" eaLnBrk="0" latinLnBrk="0" hangingPunct="0"/>
            <a:r>
              <a:rPr lang="en-US" dirty="0"/>
              <a:t>Does not account for asset life</a:t>
            </a:r>
          </a:p>
          <a:p>
            <a:pPr latinLnBrk="0" hangingPunct="0"/>
            <a:r>
              <a:rPr lang="en-US" dirty="0"/>
              <a:t>FFO to Debt</a:t>
            </a:r>
          </a:p>
          <a:p>
            <a:pPr lvl="1" eaLnBrk="0" latinLnBrk="0" hangingPunct="0"/>
            <a:r>
              <a:rPr lang="en-US" dirty="0"/>
              <a:t>Accounts for interest</a:t>
            </a:r>
          </a:p>
          <a:p>
            <a:pPr lvl="1" eaLnBrk="0" latinLnBrk="0" hangingPunct="0"/>
            <a:r>
              <a:rPr lang="en-US" dirty="0"/>
              <a:t>Does not account for other flaws</a:t>
            </a:r>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96</a:t>
            </a:fld>
            <a:endParaRPr lang="ko-KR" altLang="en-US" dirty="0"/>
          </a:p>
        </p:txBody>
      </p:sp>
    </p:spTree>
    <p:extLst>
      <p:ext uri="{BB962C8B-B14F-4D97-AF65-F5344CB8AC3E}">
        <p14:creationId xmlns:p14="http://schemas.microsoft.com/office/powerpoint/2010/main" val="224668000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Coverage of Collateral and Skin in Game</a:t>
            </a:r>
            <a:endParaRPr lang="en-GB" dirty="0"/>
          </a:p>
        </p:txBody>
      </p:sp>
      <p:sp>
        <p:nvSpPr>
          <p:cNvPr id="3" name="Content Placeholder 2"/>
          <p:cNvSpPr>
            <a:spLocks noGrp="1"/>
          </p:cNvSpPr>
          <p:nvPr>
            <p:ph idx="1"/>
          </p:nvPr>
        </p:nvSpPr>
        <p:spPr/>
        <p:txBody>
          <a:bodyPr/>
          <a:lstStyle/>
          <a:p>
            <a:pPr lvl="1"/>
            <a:r>
              <a:rPr lang="en-GB" sz="2770" dirty="0"/>
              <a:t>Debt to Equity</a:t>
            </a:r>
            <a:endParaRPr lang="en-US" sz="2770" dirty="0"/>
          </a:p>
          <a:p>
            <a:pPr lvl="1"/>
            <a:r>
              <a:rPr lang="en-GB" sz="2770" dirty="0"/>
              <a:t>Debt to Capital</a:t>
            </a:r>
            <a:endParaRPr lang="en-US" sz="2770" dirty="0"/>
          </a:p>
          <a:p>
            <a:pPr lvl="1"/>
            <a:r>
              <a:rPr lang="en-GB" sz="2770" dirty="0"/>
              <a:t>Loan to Value</a:t>
            </a:r>
            <a:endParaRPr lang="en-US" sz="2770" dirty="0"/>
          </a:p>
          <a:p>
            <a:pPr lvl="1"/>
            <a:r>
              <a:rPr lang="en-GB" sz="2770" dirty="0"/>
              <a:t>Project Life Coverage Ratio</a:t>
            </a:r>
            <a:endParaRPr lang="en-US" sz="2770" dirty="0"/>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97</a:t>
            </a:fld>
            <a:endParaRPr lang="ko-KR" altLang="en-US" dirty="0"/>
          </a:p>
        </p:txBody>
      </p:sp>
    </p:spTree>
    <p:extLst>
      <p:ext uri="{BB962C8B-B14F-4D97-AF65-F5344CB8AC3E}">
        <p14:creationId xmlns:p14="http://schemas.microsoft.com/office/powerpoint/2010/main" val="162639226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Coverage of Collateral and Debt to Capital Ratio</a:t>
            </a:r>
          </a:p>
        </p:txBody>
      </p:sp>
      <p:sp>
        <p:nvSpPr>
          <p:cNvPr id="3" name="Content Placeholder 2"/>
          <p:cNvSpPr>
            <a:spLocks noGrp="1"/>
          </p:cNvSpPr>
          <p:nvPr>
            <p:ph idx="1"/>
          </p:nvPr>
        </p:nvSpPr>
        <p:spPr/>
        <p:txBody>
          <a:bodyPr>
            <a:normAutofit lnSpcReduction="10000"/>
          </a:bodyPr>
          <a:lstStyle/>
          <a:p>
            <a:pPr latinLnBrk="0" hangingPunct="0"/>
            <a:r>
              <a:rPr lang="en-US" dirty="0"/>
              <a:t>The debt to capital ratio has two general ideas</a:t>
            </a:r>
          </a:p>
          <a:p>
            <a:pPr lvl="1" eaLnBrk="0" latinLnBrk="0" hangingPunct="0"/>
            <a:r>
              <a:rPr lang="en-US" dirty="0"/>
              <a:t>The amount of investment made by equity holders – they would not be stupid enough to put skin in the game if they did not expect to be paid</a:t>
            </a:r>
          </a:p>
          <a:p>
            <a:pPr lvl="1" eaLnBrk="0" latinLnBrk="0" hangingPunct="0"/>
            <a:r>
              <a:rPr lang="en-US" dirty="0"/>
              <a:t>The amount by which the net assets of the company can fall before which the value of the debt will be below the collateral value</a:t>
            </a:r>
          </a:p>
          <a:p>
            <a:pPr latinLnBrk="0" hangingPunct="0"/>
            <a:r>
              <a:rPr lang="en-US" dirty="0"/>
              <a:t>Problems with debt ratio is that it depends on the valuation of assets on the balance sheet</a:t>
            </a:r>
          </a:p>
          <a:p>
            <a:pPr lvl="1" eaLnBrk="0" latinLnBrk="0" hangingPunct="0"/>
            <a:r>
              <a:rPr lang="en-US" dirty="0"/>
              <a:t>Example of goodwill and mergers</a:t>
            </a:r>
          </a:p>
          <a:p>
            <a:pPr lvl="1" eaLnBrk="0" latinLnBrk="0" hangingPunct="0"/>
            <a:r>
              <a:rPr lang="en-US" dirty="0"/>
              <a:t>Example of stock price assumptions in mergers</a:t>
            </a:r>
          </a:p>
          <a:p>
            <a:pPr lvl="1" eaLnBrk="0" latinLnBrk="0" hangingPunct="0"/>
            <a:endParaRPr lang="en-US" dirty="0"/>
          </a:p>
        </p:txBody>
      </p:sp>
      <p:sp>
        <p:nvSpPr>
          <p:cNvPr id="5" name="Slide Number Placeholder 4"/>
          <p:cNvSpPr>
            <a:spLocks noGrp="1"/>
          </p:cNvSpPr>
          <p:nvPr>
            <p:ph type="sldNum" sz="quarter" idx="12"/>
          </p:nvPr>
        </p:nvSpPr>
        <p:spPr/>
        <p:txBody>
          <a:bodyPr/>
          <a:lstStyle/>
          <a:p>
            <a:pPr algn="ctr"/>
            <a:fld id="{0C3A1854-6B63-4059-B360-A3C4972BF0FC}" type="slidenum">
              <a:rPr lang="ko-KR" altLang="en-US" smtClean="0"/>
              <a:pPr algn="ctr"/>
              <a:t>98</a:t>
            </a:fld>
            <a:endParaRPr lang="ko-KR" altLang="en-US" dirty="0"/>
          </a:p>
        </p:txBody>
      </p:sp>
    </p:spTree>
    <p:extLst>
      <p:ext uri="{BB962C8B-B14F-4D97-AF65-F5344CB8AC3E}">
        <p14:creationId xmlns:p14="http://schemas.microsoft.com/office/powerpoint/2010/main" val="88908450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fontScale="90000"/>
          </a:bodyPr>
          <a:lstStyle/>
          <a:p>
            <a:pPr eaLnBrk="0" latinLnBrk="0" hangingPunct="0"/>
            <a:r>
              <a:rPr lang="en-US" dirty="0"/>
              <a:t>Use of Financial Ratios in Corporate Analysis - Credit Rating Standards and Business Risk</a:t>
            </a:r>
          </a:p>
        </p:txBody>
      </p:sp>
      <p:pic>
        <p:nvPicPr>
          <p:cNvPr id="71683" name="Picture 3"/>
          <p:cNvPicPr>
            <a:picLocks noGrp="1" noChangeAspect="1" noChangeArrowheads="1"/>
          </p:cNvPicPr>
          <p:nvPr>
            <p:ph idx="1"/>
          </p:nvPr>
        </p:nvPicPr>
        <p:blipFill>
          <a:blip r:embed="rId3" cstate="print"/>
          <a:srcRect/>
          <a:stretch>
            <a:fillRect/>
          </a:stretch>
        </p:blipFill>
        <p:spPr>
          <a:xfrm>
            <a:off x="2057400" y="1219199"/>
            <a:ext cx="4343400" cy="5522134"/>
          </a:xfrm>
          <a:noFill/>
        </p:spPr>
      </p:pic>
      <p:sp>
        <p:nvSpPr>
          <p:cNvPr id="71685" name="Line 5"/>
          <p:cNvSpPr>
            <a:spLocks noChangeShapeType="1"/>
          </p:cNvSpPr>
          <p:nvPr/>
        </p:nvSpPr>
        <p:spPr bwMode="auto">
          <a:xfrm>
            <a:off x="3733800" y="1981200"/>
            <a:ext cx="1828800" cy="762000"/>
          </a:xfrm>
          <a:prstGeom prst="line">
            <a:avLst/>
          </a:prstGeom>
          <a:noFill/>
          <a:ln w="12700">
            <a:solidFill>
              <a:schemeClr val="tx1"/>
            </a:solidFill>
            <a:round/>
            <a:headEnd type="none" w="sm" len="sm"/>
            <a:tailEnd type="triangle" w="sm" len="sm"/>
          </a:ln>
        </p:spPr>
        <p:txBody>
          <a:bodyPr/>
          <a:lstStyle/>
          <a:p>
            <a:endParaRPr lang="en-US" dirty="0"/>
          </a:p>
        </p:txBody>
      </p:sp>
      <p:sp>
        <p:nvSpPr>
          <p:cNvPr id="3" name="Slide Number Placeholder 2"/>
          <p:cNvSpPr>
            <a:spLocks noGrp="1"/>
          </p:cNvSpPr>
          <p:nvPr>
            <p:ph type="sldNum" sz="quarter" idx="12"/>
          </p:nvPr>
        </p:nvSpPr>
        <p:spPr/>
        <p:txBody>
          <a:bodyPr/>
          <a:lstStyle/>
          <a:p>
            <a:pPr algn="ctr"/>
            <a:fld id="{0C3A1854-6B63-4059-B360-A3C4972BF0FC}" type="slidenum">
              <a:rPr lang="ko-KR" altLang="en-US" smtClean="0"/>
              <a:pPr algn="ctr"/>
              <a:t>99</a:t>
            </a:fld>
            <a:endParaRPr lang="ko-KR" altLang="en-US" dirty="0"/>
          </a:p>
        </p:txBody>
      </p:sp>
    </p:spTree>
    <p:extLst>
      <p:ext uri="{BB962C8B-B14F-4D97-AF65-F5344CB8AC3E}">
        <p14:creationId xmlns:p14="http://schemas.microsoft.com/office/powerpoint/2010/main" val="4228721735"/>
      </p:ext>
    </p:extLst>
  </p:cSld>
  <p:clrMapOvr>
    <a:masterClrMapping/>
  </p:clrMapOvr>
</p:sld>
</file>

<file path=ppt/theme/theme1.xml><?xml version="1.0" encoding="utf-8"?>
<a:theme xmlns:a="http://schemas.openxmlformats.org/drawingml/2006/main" name="KBI">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90671</TotalTime>
  <Words>9234</Words>
  <Application>Microsoft Office PowerPoint</Application>
  <PresentationFormat>On-screen Show (4:3)</PresentationFormat>
  <Paragraphs>1075</Paragraphs>
  <Slides>184</Slides>
  <Notes>18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184</vt:i4>
      </vt:variant>
    </vt:vector>
  </HeadingPairs>
  <TitlesOfParts>
    <vt:vector size="198" baseType="lpstr">
      <vt:lpstr>AmasisMT</vt:lpstr>
      <vt:lpstr>AmasisMT-Light</vt:lpstr>
      <vt:lpstr>Arial Unicode MS</vt:lpstr>
      <vt:lpstr>맑은 고딕</vt:lpstr>
      <vt:lpstr>MS Mincho</vt:lpstr>
      <vt:lpstr>PMingLiU</vt:lpstr>
      <vt:lpstr>Arial</vt:lpstr>
      <vt:lpstr>Calibri</vt:lpstr>
      <vt:lpstr>Cambria</vt:lpstr>
      <vt:lpstr>Franklin Gothic Demi</vt:lpstr>
      <vt:lpstr>Times New Roman</vt:lpstr>
      <vt:lpstr>Verdana</vt:lpstr>
      <vt:lpstr>KBI</vt:lpstr>
      <vt:lpstr>Worksheet</vt:lpstr>
      <vt:lpstr>History as a Guide in Financial Analysis: Project Finance versus Corporate Finance</vt:lpstr>
      <vt:lpstr>Traditional Definitions of Project Finance</vt:lpstr>
      <vt:lpstr>City is Like a Corporation</vt:lpstr>
      <vt:lpstr>Family is Like Corporation, Person is Like Project Finance</vt:lpstr>
      <vt:lpstr>Difference Between Ratios for Project Finance and Corporate Finance</vt:lpstr>
      <vt:lpstr>DSCR Buffer and Breakeven</vt:lpstr>
      <vt:lpstr>Example of DSCR and Why DSCR is Better Measure of Risk than Beta, VAR, Implied Vol, Duration, EMRP</vt:lpstr>
      <vt:lpstr>Why Ratios are Different in Project Finance and Corporate Finance</vt:lpstr>
      <vt:lpstr>CFADS in Project Finance vs EBITDA in Corporate Finance</vt:lpstr>
      <vt:lpstr>Corporate and Project Finance Ratios and Cash Flow</vt:lpstr>
      <vt:lpstr>Illustration of Project Finance vs Corporate Finance with Volatility</vt:lpstr>
      <vt:lpstr>Time to Repay and Debt/EBITDA</vt:lpstr>
      <vt:lpstr>EBITDA has a problem that it does not really account for project life of assets because it does not include depreciation</vt:lpstr>
      <vt:lpstr>Debt to Capital in Project Finance and Corporate Finance</vt:lpstr>
      <vt:lpstr>Balance Sheet and Cash Flow and Ratios</vt:lpstr>
      <vt:lpstr>Key Point about Credit Ratios like DSCR and Debt/EBITDA</vt:lpstr>
      <vt:lpstr>Credit Ratings and Financial Ratio Statistics</vt:lpstr>
      <vt:lpstr>Limited Use of Liquidity Ratios: General S&amp;P Benchmarks </vt:lpstr>
      <vt:lpstr>Problems with Debt to EBITDA – Compare FFO to Debt and Debt to EBITA</vt:lpstr>
      <vt:lpstr>Measurement of Credit Risk with Rating Systems – How Do you Come Up with Good Rating</vt:lpstr>
      <vt:lpstr>Project Finance ties to BBB- (Baa3)</vt:lpstr>
      <vt:lpstr>Consider Rating the Default Risk on a Marriage</vt:lpstr>
      <vt:lpstr> Buffer for Coverage of Debt Service in Project Finance (DSCR)</vt:lpstr>
      <vt:lpstr>Use of Ratios Different Ratios in Different Industries: DSCR and Credit Ratings in Project Finance</vt:lpstr>
      <vt:lpstr>Complexities in Corporate Finance - Alternate S&amp;P Guidelines Depending on Business Risk Profile</vt:lpstr>
      <vt:lpstr>Credit Ratings, Business Risk and Financial Risk</vt:lpstr>
      <vt:lpstr>Use of Financial Ratios in Corporate Analysis - Credit Rating Standards and Business Risk</vt:lpstr>
      <vt:lpstr>Detail Benchmarks</vt:lpstr>
      <vt:lpstr>Detailed Benchmarks Continued</vt:lpstr>
      <vt:lpstr>Use of Different Ratios in Different Industries: Example of Using Ratios to Gauge Credit Rating</vt:lpstr>
      <vt:lpstr>Credit Formula Definitions</vt:lpstr>
      <vt:lpstr>Formulas for Ratios - Continued</vt:lpstr>
      <vt:lpstr>Formulas for Ratios - Continued</vt:lpstr>
      <vt:lpstr>Reconciliation of FFO and EBITDA</vt:lpstr>
      <vt:lpstr>FFO and Free Operating Cash Flow</vt:lpstr>
      <vt:lpstr>Why S&amp;P Credit Criteria is Rubbish</vt:lpstr>
      <vt:lpstr>Why S&amp;P Credit Criteria – More Rubbish</vt:lpstr>
      <vt:lpstr>EBITDA Volatility – Peak to Trough Percent (PTT) – Even More Rubbish</vt:lpstr>
      <vt:lpstr>More Rubbish - 5 Cs of Credit</vt:lpstr>
      <vt:lpstr>Real Measures of Industry Operating Risk – Demand and Price</vt:lpstr>
      <vt:lpstr>Real Measures of Industry Operating Risk – Operating Cost and Capital Expenditures</vt:lpstr>
      <vt:lpstr>Real Measures of Company Position in Industry</vt:lpstr>
      <vt:lpstr>Contract Problems and Character</vt:lpstr>
      <vt:lpstr>Examples of Business Risks that Have Lead To Bankruptcy and Valuation Declines</vt:lpstr>
      <vt:lpstr>Industry Data 2015: Industry Default History</vt:lpstr>
      <vt:lpstr>Industry Data 2001 and 2014: Industry Default History</vt:lpstr>
      <vt:lpstr>Industry Data 2003: Industry Default History</vt:lpstr>
      <vt:lpstr>Largest Defaults by Year</vt:lpstr>
      <vt:lpstr>Selected Defaults including Lehman Brothers in 2008</vt:lpstr>
      <vt:lpstr>Project Finance Defaults</vt:lpstr>
      <vt:lpstr>Significant Emerging Country Defaults (S&amp;P 2007)</vt:lpstr>
      <vt:lpstr>Other Problem Loans (S&amp;P 2007)</vt:lpstr>
      <vt:lpstr>Demand Volatility with Mean Reversion</vt:lpstr>
      <vt:lpstr>Demand Volatility without Mean Reversion</vt:lpstr>
      <vt:lpstr>Difference Between Short-run Marginal Cost and Long-Run Marginal Cost</vt:lpstr>
      <vt:lpstr>Credit Spreads, Defaults and Loss Given Default</vt:lpstr>
      <vt:lpstr>Credit Spreads on Bonds</vt:lpstr>
      <vt:lpstr>Recent Credit Spreads</vt:lpstr>
      <vt:lpstr>Project Finance Defaults</vt:lpstr>
      <vt:lpstr>Corporate Defaults</vt:lpstr>
      <vt:lpstr>Default Rates and Bond Ratings</vt:lpstr>
      <vt:lpstr>Loss, Given Default</vt:lpstr>
      <vt:lpstr>Recovery of Project Finance Loans</vt:lpstr>
      <vt:lpstr>Evaluating Cash Flow and EBITDA</vt:lpstr>
      <vt:lpstr>Summary of why EBITDA is Used in Credit Analysis and Valuation</vt:lpstr>
      <vt:lpstr>Some People do not like EBITDA – This is a quote from a book on Financial Statement Analysis (Chapter 6 of the disk)</vt:lpstr>
      <vt:lpstr>EBITDA Issues Addressed in This Section</vt:lpstr>
      <vt:lpstr>Why are Adjustments Necessary for Financial Analysis (S&amp;P)</vt:lpstr>
      <vt:lpstr>This is What S&amp;P Says About EBITDA</vt:lpstr>
      <vt:lpstr>S&amp;P Definition of EBITDA – Other Income Should Be Only Cash</vt:lpstr>
      <vt:lpstr>EBITDA as Starting Point – General Discussion</vt:lpstr>
      <vt:lpstr>Review of Chesapeake Case – Why Make Adjustments to Accounting Data in Finance</vt:lpstr>
      <vt:lpstr>Example of EBITDA – Stock Compensation and Cash Restructuring Expenses</vt:lpstr>
      <vt:lpstr>Example of EBITDA Continued – Use Direct or Indirect Method to Compute EBITDA</vt:lpstr>
      <vt:lpstr>EBITDA has a Problem that it does not really account for project life of assets because it does not include depreciation</vt:lpstr>
      <vt:lpstr>Adjustments to EBITDA when Comparing Companies in an Industry if the Companies have Different Accounting Policies</vt:lpstr>
      <vt:lpstr>Understanding what is Capitalizing and Expensing</vt:lpstr>
      <vt:lpstr>Example of Making Adjustment to EBITDA for Oil Companies </vt:lpstr>
      <vt:lpstr>Example of the Treatment of Exploration Costs – Chesapeake Puts the Costs of Dry Holes in Capital Expenditures</vt:lpstr>
      <vt:lpstr>Example of Making Adjustment to EBITDA for Airline Companies</vt:lpstr>
      <vt:lpstr>General Problems with EBITDA in Measuring Debt that Can be Repaid from Cash Flow</vt:lpstr>
      <vt:lpstr>Cash Flow and Credit Analysis: Primary Source of Repayment for Credit Analysis</vt:lpstr>
      <vt:lpstr>Assessment of EBITDA for Debt Repayment Analysis</vt:lpstr>
      <vt:lpstr>Evaluation of EBITDA in Credit Analysis</vt:lpstr>
      <vt:lpstr>Acquiring Long-term data on EBITDA (read PDF)</vt:lpstr>
      <vt:lpstr>Short-term Cash Flow Analysis and Liquidity</vt:lpstr>
      <vt:lpstr>Financial Ratios for Credit Analysis</vt:lpstr>
      <vt:lpstr>Five Classes of Financial Ratios </vt:lpstr>
      <vt:lpstr>Pro-forma and Trend analysis</vt:lpstr>
      <vt:lpstr>Liquidity vs. Solvency</vt:lpstr>
      <vt:lpstr>Liquidity Ratios in Credit Analysis</vt:lpstr>
      <vt:lpstr>Solvency Ratios in Credit Analysis</vt:lpstr>
      <vt:lpstr>Philosophy and Alternative Calculations for Debt Service and Interest Coverage Ratio</vt:lpstr>
      <vt:lpstr>Buffer for Coverage of Debt Service</vt:lpstr>
      <vt:lpstr>Time to Repay Debt from Stable Cash Flow</vt:lpstr>
      <vt:lpstr>Philosophy Behind Debt to EBITDA and FFO to Debt</vt:lpstr>
      <vt:lpstr>Coverage of Collateral and Skin in Game</vt:lpstr>
      <vt:lpstr>Coverage of Collateral and Debt to Capital Ratio</vt:lpstr>
      <vt:lpstr>Use of Financial Ratios in Corporate Analysis - Credit Rating Standards and Business Risk</vt:lpstr>
      <vt:lpstr>Use of Different Ratios in Different Industries: Example of Using Ratios to Gauge Credit Rating</vt:lpstr>
      <vt:lpstr>Determining the Correct Ratio to Use in Measuring Profit</vt:lpstr>
      <vt:lpstr>Executing a Peer Group Comparison</vt:lpstr>
      <vt:lpstr>Relevance of Measuring Profitability for Credit Analysis</vt:lpstr>
      <vt:lpstr>ROIC versus ROE and Implications for Review of Financial Statements</vt:lpstr>
      <vt:lpstr>Example of Computing ROE and ROIC</vt:lpstr>
      <vt:lpstr>Interpretation of ROIC as Profit from Operations</vt:lpstr>
      <vt:lpstr> Danger of Assuming High ROIC can Continue Without Competitive Advantage</vt:lpstr>
      <vt:lpstr>ROE and ROIC in Assessing Performance</vt:lpstr>
      <vt:lpstr>Complexities in Calculation of Investment Capital</vt:lpstr>
      <vt:lpstr>Financial Statement Analysis - Liquidity, Solvency and Efficiency Analysis</vt:lpstr>
      <vt:lpstr>Evaluation of Ratios and Understanding Problems with Ratios</vt:lpstr>
      <vt:lpstr>Problems with Debt to EBITDA  </vt:lpstr>
      <vt:lpstr>Problems with Interest Coverage and Repayment of Debt </vt:lpstr>
      <vt:lpstr>Use of Different Ratios in Different Industries and in Different Circumstances</vt:lpstr>
      <vt:lpstr>Items that Distort Financial Ratios</vt:lpstr>
      <vt:lpstr>Exercise: Calculate and Interpret Key Ratios </vt:lpstr>
      <vt:lpstr>Evaluating Sales Revenue Generation </vt:lpstr>
      <vt:lpstr>Assessing Earnings Quality</vt:lpstr>
      <vt:lpstr>Premature Revenue Recognition</vt:lpstr>
      <vt:lpstr>Projecting and Analyzing Revenues</vt:lpstr>
      <vt:lpstr>Exercise on Price and Volume Changes: Data for Prices and Volumes in Shipping</vt:lpstr>
      <vt:lpstr>Exercise on Projecting and Analysing Revenues</vt:lpstr>
      <vt:lpstr>Putting Things Together and Measuring the Risk Adjusted Return on Capital</vt:lpstr>
      <vt:lpstr>Appendix: Data on Defaults and Credit Ratings</vt:lpstr>
      <vt:lpstr>Moody’s Default Rates by Industry</vt:lpstr>
      <vt:lpstr>Standard and Poor’s Check List for Business Risk</vt:lpstr>
      <vt:lpstr>Risks and Causes of Project Failure</vt:lpstr>
      <vt:lpstr>Understanding the Cash Flow Statement</vt:lpstr>
      <vt:lpstr>Why Can’t We Just Use Cash Flow Statement instead of EBITDA – Chesapeake Example</vt:lpstr>
      <vt:lpstr>What is Cash Flow and What is EBITDA</vt:lpstr>
      <vt:lpstr>Samsung Case – 2009 – Cash From Operating</vt:lpstr>
      <vt:lpstr>Why Can’t We Just Use the Cash Flow Statement – Samsung Example</vt:lpstr>
      <vt:lpstr>Gain and Loss on Sale of Assets and Investments</vt:lpstr>
      <vt:lpstr>Accounting for Gain/Loss on Sale</vt:lpstr>
      <vt:lpstr>Example of Asset Sale</vt:lpstr>
      <vt:lpstr>How to Use Cash Flow from Operation Adjustments in Computing EBITDA</vt:lpstr>
      <vt:lpstr>Example of Using Cash Flow Statement to Compute EBITDA</vt:lpstr>
      <vt:lpstr>Example of Using Cash Flow Statement to Compute FFO</vt:lpstr>
      <vt:lpstr>Accumulated Other Comprehensive Income</vt:lpstr>
      <vt:lpstr>Makes Gamble on Oil Price Going Up</vt:lpstr>
      <vt:lpstr>What is the Real Cash Income from Financial Assets</vt:lpstr>
      <vt:lpstr>Simple Case Part 1- Impairment without Reducing Income</vt:lpstr>
      <vt:lpstr>Simple Case Part 2- Impairment with Impairment on Income Statement</vt:lpstr>
      <vt:lpstr>Simple Case Part 3- Write-up of Asset Value (Not Allowed by Accounts)</vt:lpstr>
      <vt:lpstr>Some Assets are not at Original cost paid</vt:lpstr>
      <vt:lpstr>AOCI Introduction – Value of Assets and Profit</vt:lpstr>
      <vt:lpstr>AOCI Introduction – Cost Based Accounting</vt:lpstr>
      <vt:lpstr>Simple Case Part 4 – Put the Value of the Gamble on the Balance Sheet </vt:lpstr>
      <vt:lpstr>Simple Case Part 5 – Put the Value of the Gamble on the Balance Sheet and Income Statement</vt:lpstr>
      <vt:lpstr>Now the Gamble offsets decrease in costs – this is hedge and has different accounting</vt:lpstr>
      <vt:lpstr>Example of Hedge versus Mark to Market Accounting</vt:lpstr>
      <vt:lpstr>Basic Idea of Derivatives</vt:lpstr>
      <vt:lpstr>Interest Rate Swap</vt:lpstr>
      <vt:lpstr>How the Value of Derivatives Changes when Interest Rates, Commodity Prices, Exchange Rates and Stock Prices Change</vt:lpstr>
      <vt:lpstr>Multi-Year Hedge – Mark to Market Accounting</vt:lpstr>
      <vt:lpstr>Multi-Year Hedge – Hedge Accounting</vt:lpstr>
      <vt:lpstr>Hedge Accounting versus Mark to Market Accounting</vt:lpstr>
      <vt:lpstr>Implications of Hedge Accounting</vt:lpstr>
      <vt:lpstr>Interest Rate Swaps – Standard and Poors</vt:lpstr>
      <vt:lpstr>Example of Converting Floating Rate to Fixed Rate</vt:lpstr>
      <vt:lpstr>Example of Converting Fixed Rate to Floating Rate</vt:lpstr>
      <vt:lpstr>Multi-Year Hedge – Floating to Fixed</vt:lpstr>
      <vt:lpstr>Implication for Financial Analysis</vt:lpstr>
      <vt:lpstr>Interest Expense: Gain on Terminated Fair Value of Hedges</vt:lpstr>
      <vt:lpstr>Mark to Market Accounting and Hedge Accounting and Comprehensive Income</vt:lpstr>
      <vt:lpstr>Accounting for Changes in Value - Unrealized gains or losses on derivatives (S&amp;P)</vt:lpstr>
      <vt:lpstr>Hedging Gains and Losses: Derivative Accounting and Debt and Effect on Income Statement</vt:lpstr>
      <vt:lpstr>Balance Sheet – Find Derivative Assets</vt:lpstr>
      <vt:lpstr>Balance Sheet – Derivative Liabilities and AOCI</vt:lpstr>
      <vt:lpstr>Other Comprehensive Income</vt:lpstr>
      <vt:lpstr>Accumulated Other Comprehensive Income - Chesapeake</vt:lpstr>
      <vt:lpstr>Accumulated Other Comprehensive Income - Chesapeake</vt:lpstr>
      <vt:lpstr>Other Derivative Instruments</vt:lpstr>
      <vt:lpstr>Derivatives other than Swaps on Balance Sheet</vt:lpstr>
      <vt:lpstr>Derivatives on the Balance Sheet</vt:lpstr>
      <vt:lpstr>Different Gains and Losses in Revenues</vt:lpstr>
      <vt:lpstr>Different Gains and Losses in Revenues</vt:lpstr>
      <vt:lpstr>Accounting for Oil Price Contract</vt:lpstr>
      <vt:lpstr>Currency Valuation - Simple Case</vt:lpstr>
      <vt:lpstr>Currency Translation</vt:lpstr>
      <vt:lpstr>Gain on Foreign Currency Translation</vt:lpstr>
      <vt:lpstr>Evaluating sensitivities for FX gains and losses</vt:lpstr>
      <vt:lpstr>Evaluating Sensitivities for FX Gains and Losses</vt:lpstr>
      <vt:lpstr>Effects of Derivative Accounting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Statement Analysis</dc:title>
  <dc:creator>Elvis Presley</dc:creator>
  <cp:lastModifiedBy>Elvis Presley</cp:lastModifiedBy>
  <cp:revision>580</cp:revision>
  <cp:lastPrinted>1999-07-15T13:20:36Z</cp:lastPrinted>
  <dcterms:created xsi:type="dcterms:W3CDTF">2000-04-06T10:53:03Z</dcterms:created>
  <dcterms:modified xsi:type="dcterms:W3CDTF">2017-02-15T11:18:30Z</dcterms:modified>
</cp:coreProperties>
</file>